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5" r:id="rId2"/>
    <p:sldId id="300" r:id="rId3"/>
    <p:sldId id="298" r:id="rId4"/>
    <p:sldId id="299" r:id="rId5"/>
    <p:sldId id="302" r:id="rId6"/>
    <p:sldId id="301" r:id="rId7"/>
    <p:sldId id="303" r:id="rId8"/>
    <p:sldId id="304" r:id="rId9"/>
    <p:sldId id="306" r:id="rId10"/>
    <p:sldId id="310" r:id="rId11"/>
    <p:sldId id="311" r:id="rId12"/>
    <p:sldId id="312" r:id="rId13"/>
    <p:sldId id="309" r:id="rId14"/>
    <p:sldId id="307" r:id="rId15"/>
    <p:sldId id="305" r:id="rId16"/>
    <p:sldId id="308" r:id="rId17"/>
    <p:sldId id="313" r:id="rId18"/>
    <p:sldId id="314" r:id="rId19"/>
    <p:sldId id="315" r:id="rId20"/>
    <p:sldId id="316" r:id="rId21"/>
    <p:sldId id="317" r:id="rId22"/>
    <p:sldId id="286" r:id="rId2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stiones" id="{DF7DD3D6-058F-4576-818D-257B3654DEB8}">
          <p14:sldIdLst>
            <p14:sldId id="295"/>
            <p14:sldId id="300"/>
            <p14:sldId id="298"/>
            <p14:sldId id="299"/>
            <p14:sldId id="302"/>
            <p14:sldId id="301"/>
            <p14:sldId id="303"/>
            <p14:sldId id="304"/>
            <p14:sldId id="306"/>
            <p14:sldId id="310"/>
            <p14:sldId id="311"/>
            <p14:sldId id="312"/>
            <p14:sldId id="309"/>
            <p14:sldId id="307"/>
            <p14:sldId id="305"/>
            <p14:sldId id="308"/>
            <p14:sldId id="313"/>
            <p14:sldId id="314"/>
            <p14:sldId id="315"/>
            <p14:sldId id="316"/>
            <p14:sldId id="31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0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FDABD-C55A-40F0-B201-52CFCCF4B11B}" type="datetimeFigureOut">
              <a:rPr lang="es-CL" smtClean="0"/>
              <a:t>10-04-2026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4AC13-3E55-4BF7-82BE-2407BD1529B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1838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65706-278F-4133-8936-7EDFD772472A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459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358AD-6D0F-D0DC-8D63-F45684F8D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39C3091-C7E7-04F7-64F0-FC5B608581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CAD001A-736A-4D2C-70EF-6AAEF4180B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1AC327-B2DF-40CB-E872-50492FD34A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65706-278F-4133-8936-7EDFD772472A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2333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BF8B2-651E-A5DE-DE4E-A36C4D232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BFE41B6-51D9-DF82-8744-55C9ACCAD0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D29AFB4-87DC-EE9A-24A8-2F273591A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C7A986-DED3-C510-777D-44C2504BB1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65706-278F-4133-8936-7EDFD772472A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6404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7122C-79DB-09C7-7E87-BED1CCE63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3D2E5FD-4C0A-36A7-DD0F-6BB98B4BA8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B5E7B36-8328-6F98-FE00-1D2C5E9E4A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A8741E-30A0-51D3-D5DF-1CE6C9AA7F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65706-278F-4133-8936-7EDFD772472A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7946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26E7E-4620-6120-AB95-1CD63EC50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E7B1242-6E36-64E4-ABF0-89FA7E2961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BBC805B-8A2D-0C8C-559C-F2E38261B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9E1F41-09EA-78CD-2C46-EBEC2AF65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65706-278F-4133-8936-7EDFD772472A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9883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C1E0A-51EA-4478-F86C-BCFC04DD5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BD816B9-04AC-D60C-CE77-E2C955A855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3A9A804-44C4-7B5C-57E6-BD811DCEBE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4C85B8-ABEE-DE89-1E21-217548B38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65706-278F-4133-8936-7EDFD772472A}" type="slidenum">
              <a:rPr lang="es-CL" smtClean="0"/>
              <a:t>20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0298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8A19E-E436-794C-297F-5CCD51C43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95E0CB5-3769-D5A0-D13C-095D9A29F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668D698-8800-1B58-9289-0DB47BD96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1933C8-8784-F24A-6DF0-1E47231029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65706-278F-4133-8936-7EDFD772472A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904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221DB-1DDF-4483-47C7-FA8347B8D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BC96971-E316-46C4-D88E-10B5C78FF6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7E303A6-3EB4-18A4-1853-34CDAF4AB3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5D2830-DEB4-82E3-5843-AF31432934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65706-278F-4133-8936-7EDFD772472A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8075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82F0B-8E9A-7FB6-B766-81585753B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A89D831-7BFB-B9DB-E136-8DD274189B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65833B8-3D96-CFF4-66D0-F10A782E1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483E104-4978-1B55-5B97-263E21C5A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65706-278F-4133-8936-7EDFD772472A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94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C8938-8993-CE1A-15F1-01F0FC8D5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BBFC951-891F-46CD-828A-3B435CE5D8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0BA172A-5FA9-0183-9940-5374A180D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416BDB1-D951-AE74-E225-87788983E5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65706-278F-4133-8936-7EDFD772472A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0938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CE711-605B-4732-9C0F-38D4DB7DE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C2F0F14-F009-EDA4-9285-F9459EBAA3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32C6F4D-D65D-2413-B635-648B1731B8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249518-D5EA-CB2A-1ED3-5C7F822E68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65706-278F-4133-8936-7EDFD772472A}" type="slidenum">
              <a:rPr lang="es-CL" smtClean="0"/>
              <a:t>11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6865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D7964-8D0B-A417-5051-8CB6F9AE3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F5A53997-E3A8-8728-5E67-FD35D16488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50B35B9-9B56-F404-044A-438583653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D0691D-11D9-1CF6-D814-A4B22FF7D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65706-278F-4133-8936-7EDFD772472A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4883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0FD1E-1E6B-7FC5-C282-E7FF10D7A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BD2291C-88AD-CBCE-9C0C-03171CE885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A06A65F-9BA2-80D9-BD59-9C8634515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698CDC-6A70-D6C3-12FF-58928B1804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65706-278F-4133-8936-7EDFD772472A}" type="slidenum">
              <a:rPr lang="es-CL" smtClean="0"/>
              <a:t>13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1506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762C9-83D3-60FD-CCE6-DB3A5E789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CE28591-9E6F-C4D5-4E16-593B2CCC2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0649A01-6C52-18D5-B052-8BE5444AA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4003BD-FCF0-9C8C-85B3-2A00BF6D2A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65706-278F-4133-8936-7EDFD772472A}" type="slidenum">
              <a:rPr lang="es-CL" smtClean="0"/>
              <a:t>14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2818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46784-166A-7066-B273-AE48502EB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309BC89-F102-7443-6461-86CAEE776B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D3253CE-B3D8-8523-487E-C0C0B2809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6710C0-6A4D-D6FF-8C81-7848BD728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665706-278F-4133-8936-7EDFD772472A}" type="slidenum">
              <a:rPr lang="es-CL" smtClean="0"/>
              <a:t>15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1905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5F134-FDDE-103A-6B78-6C3C79B12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4614B9-18A4-CAEF-678B-D6D73DFF2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D68F6A-8655-64C6-816E-D6B6C2972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06BE-764B-4EE5-B91A-6A16CE78BB37}" type="datetimeFigureOut">
              <a:rPr lang="es-CL" smtClean="0"/>
              <a:t>10-04-2026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308970-5E1A-C7D6-A25E-F63055363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2C0E61-EA10-4CE3-DD6F-104B3166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9DE0-9166-4E18-AF4C-9343F9527C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687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73E556-8336-23AE-D3F9-7C5ABD885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361230-F571-5B56-E6EF-5ECEA3284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07738B-B071-83D5-7828-E92857474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06BE-764B-4EE5-B91A-6A16CE78BB37}" type="datetimeFigureOut">
              <a:rPr lang="es-CL" smtClean="0"/>
              <a:t>10-04-2026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C592E2-7828-D95D-04F4-57002C0D1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FD9214-9647-F46B-8A25-3B5E0385A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9DE0-9166-4E18-AF4C-9343F9527C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3394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7C1006-C3C8-DE2B-0A72-EF9555A672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DBAE8E-57C7-B6D3-366B-1CCA0E371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B7A68F-4739-9E0C-4B8D-AAC469100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06BE-764B-4EE5-B91A-6A16CE78BB37}" type="datetimeFigureOut">
              <a:rPr lang="es-CL" smtClean="0"/>
              <a:t>10-04-2026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8741C7-1724-AEF1-62E7-51A6D1C6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6BB6CD-ECDA-C907-D5E8-F80D1898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9DE0-9166-4E18-AF4C-9343F9527C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668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890D9-0601-801D-31E8-0E01F05DA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FF4A70-541A-BA2D-A720-4371F7A3D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BB83DD-53FE-0AAE-127C-69638BEDC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06BE-764B-4EE5-B91A-6A16CE78BB37}" type="datetimeFigureOut">
              <a:rPr lang="es-CL" smtClean="0"/>
              <a:t>10-04-2026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60DE32-D0F3-94EF-9788-7E3E4275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315AA8-D5E9-B57D-93E5-D18782624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9DE0-9166-4E18-AF4C-9343F9527C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409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2BDF8-A3B7-2F77-C35A-9F76DD83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34EEEA-B7D6-E451-9FC9-5C9A092A5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804A05-5127-2470-5CA5-CC407D44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06BE-764B-4EE5-B91A-6A16CE78BB37}" type="datetimeFigureOut">
              <a:rPr lang="es-CL" smtClean="0"/>
              <a:t>10-04-2026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4A2A9D-1266-FF1C-61D1-C6C0F84CD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CC2AAA-4A27-9AB2-072B-A559ED97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9DE0-9166-4E18-AF4C-9343F9527C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914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F91DE-3487-4F78-FC99-1FB836E1E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03A634-4D82-FA05-4BE6-16B63FFFD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0D85F6-229B-9C60-9C07-09CBDECD7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2505DF-1364-4088-E78E-82F406B5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06BE-764B-4EE5-B91A-6A16CE78BB37}" type="datetimeFigureOut">
              <a:rPr lang="es-CL" smtClean="0"/>
              <a:t>10-04-2026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F12175-7A18-5769-3637-7B4E57CD6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C259BD-ED24-2479-DE52-30A5998A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9DE0-9166-4E18-AF4C-9343F9527C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295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BF9EC1-41BF-E4B0-9361-2F1E6A4A1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044FF1-C28C-EAF0-2175-E72D8F35C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A28BA1-08CC-35E7-9872-52330F332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4248A3-2D30-315A-2FE3-829B1FEF1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84D6FAE-6A81-8D57-DB16-10EA499F9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87E79E-CC2D-17E1-34E5-815405EA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06BE-764B-4EE5-B91A-6A16CE78BB37}" type="datetimeFigureOut">
              <a:rPr lang="es-CL" smtClean="0"/>
              <a:t>10-04-2026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725AB0B-B49F-51AC-80A7-C08DD85D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E36B8A2-8B87-78EC-850B-4F2C6D04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9DE0-9166-4E18-AF4C-9343F9527C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718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D14D4-6B1E-6958-F50A-DDD660E87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50577D-31AB-A83A-58D3-C7FE222CD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06BE-764B-4EE5-B91A-6A16CE78BB37}" type="datetimeFigureOut">
              <a:rPr lang="es-CL" smtClean="0"/>
              <a:t>10-04-2026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F4DA5C-90F5-4BFF-0E82-16A5DCD8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E89497-F7B3-D16B-815C-31717676E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9DE0-9166-4E18-AF4C-9343F9527C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700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10BBBEF-691B-58DC-62B6-D7F931D5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06BE-764B-4EE5-B91A-6A16CE78BB37}" type="datetimeFigureOut">
              <a:rPr lang="es-CL" smtClean="0"/>
              <a:t>10-04-2026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769B7B6-FBF3-D402-FB41-BEC5230F6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C4E3F28-2579-FCE0-F5F9-82AEC727F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9DE0-9166-4E18-AF4C-9343F9527C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876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9D317-2287-E931-58DF-24A6C6CD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8B5124-77D8-2537-EE02-75E6B6824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3BCBE2-D12B-6910-0868-E5623A969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F02CBE-7330-283A-FA1D-DA43524FC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06BE-764B-4EE5-B91A-6A16CE78BB37}" type="datetimeFigureOut">
              <a:rPr lang="es-CL" smtClean="0"/>
              <a:t>10-04-2026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F090EF-364D-DE5B-7457-13E11C02B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7AD743-AFA6-2921-2B08-3795387E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9DE0-9166-4E18-AF4C-9343F9527C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09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1AA081-9655-D6DC-8304-5DCAF7397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D08564F-C235-C14C-7FBC-B5631C5D2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81EBFB-E405-23A0-A4DE-8AC613655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4CCB48-9016-09F6-AF9F-5179EC8CD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806BE-764B-4EE5-B91A-6A16CE78BB37}" type="datetimeFigureOut">
              <a:rPr lang="es-CL" smtClean="0"/>
              <a:t>10-04-2026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1EA898-79A5-52E5-2C4E-6611A1E9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EDCE55-BB46-8A56-76F3-8E570F4E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69DE0-9166-4E18-AF4C-9343F9527C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295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03CDFE-307F-54E1-E99C-888FDDB5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74FC3B-8AB8-127C-0420-AB08B07C8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60D3E9-4973-B4E1-BB5C-7186B683F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1806BE-764B-4EE5-B91A-6A16CE78BB37}" type="datetimeFigureOut">
              <a:rPr lang="es-CL" smtClean="0"/>
              <a:t>10-04-2026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1084CC-B58A-46AB-3C51-FB8D863B6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9CBD94-78D1-8BE5-0F4F-0022599E9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D69DE0-9166-4E18-AF4C-9343F9527C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5161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hyperlink" Target="https://www.dt.gob.cl/portal/1626/w3-article-93827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6.svg"/><Relationship Id="rId7" Type="http://schemas.openxmlformats.org/officeDocument/2006/relationships/hyperlink" Target="chrome-extension://efaidnbmnnnibpcajpcglclefindmkaj/https:/www.dt.gob.cl/portal/1626/articles-117246_recurso_8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t.gob.cl/portal/1626/w3-article-117246.html" TargetMode="External"/><Relationship Id="rId5" Type="http://schemas.openxmlformats.org/officeDocument/2006/relationships/hyperlink" Target="https://www.dt.gob.cl/portal/1626/w3-article-117246.html#:~:text=Oficinas%20de%20la%20Inspecci%C3%B3n%20del,jornada%20de%20trabajo%20y%20descansos.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5D39C-23A8-D75D-3E55-FA229C9E4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1646A35-33A3-E04C-E3AB-6A2F55332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Objetivo</a:t>
            </a:r>
            <a:endParaRPr lang="es-CL" sz="1800" b="1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0376711-6BE4-2231-17CA-D1D4A96A81FE}"/>
              </a:ext>
            </a:extLst>
          </p:cNvPr>
          <p:cNvSpPr txBox="1"/>
          <p:nvPr/>
        </p:nvSpPr>
        <p:spPr>
          <a:xfrm>
            <a:off x="838199" y="1491916"/>
            <a:ext cx="97305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esta sección, encontraremos 6 pestañas con distintas tareas que se deben realizar. Es una sección en donde podremos configurar por ejemplo, un turno. A continuación, se especifica cada uno de ellos.</a:t>
            </a:r>
          </a:p>
          <a:p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Turnos: </a:t>
            </a: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Período específico de tiempo durante el cual un empleado realiza sus labores en una organización.</a:t>
            </a:r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Lugares de Trabajo: </a:t>
            </a:r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Espacio físico, edificado o no, donde un empleado realiza sus labores.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Asignación de Turnos &amp; Lugares de trabajo: </a:t>
            </a: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Acción de vincular un turno y un lugar de trabajo a la ficha del o los colaboradores seleccionados; pudiendo definir la modalidad (Presencial – Teletrabajo – Mixta) y la fecha de fin de la asignación sólo si aplica.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Notificaciones: </a:t>
            </a: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Esta sección, permite poder visualizar los 9 tipos de mensajes que vienen preconfigurados por defecto. Estas notificaciones llegarán al mail personal de cada colaborador.</a:t>
            </a:r>
            <a:endParaRPr lang="es-MX" sz="1200" b="1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Relojes Control: </a:t>
            </a: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función de esta pestaña, es poder asociar la información que trae el dispositivo de marcación biométrica al módulo. Esta información es única por dispositivo.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Empleados Externos: </a:t>
            </a: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Esta sección permite gestionar de forma eficiente a colaboradores que pertenecen a empresas </a:t>
            </a:r>
            <a:r>
              <a:rPr lang="es-MX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contratistas</a:t>
            </a: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s-MX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subcontratistas</a:t>
            </a: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 </a:t>
            </a:r>
            <a:r>
              <a:rPr lang="es-MX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empresas de servicios transitorios</a:t>
            </a: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941852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ED76A-DCCC-BF8F-E799-A222BB659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DB8FA28-7633-D072-638E-600F4455B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8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Lugares de Trabajo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8C93DEB-50CD-EBA0-0296-0C89B1434E19}"/>
              </a:ext>
            </a:extLst>
          </p:cNvPr>
          <p:cNvSpPr txBox="1"/>
          <p:nvPr/>
        </p:nvSpPr>
        <p:spPr>
          <a:xfrm>
            <a:off x="838199" y="1294694"/>
            <a:ext cx="9794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Verás el siguiente recuadro en donde, deberás ingresar la dirección específica de cada lugar de trabajo (recinto, casa matriz, sucursal, local, etc.) que tenga la organización.</a:t>
            </a:r>
          </a:p>
          <a:p>
            <a:pPr algn="just"/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 no logras encontrar la dirección en el recuadro, puedes encender la opción para hacerlo de forma manual.</a:t>
            </a:r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A1BCC7-3AFF-19A1-ECC0-5AF2ECB27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84" y="2238613"/>
            <a:ext cx="8091818" cy="41237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0356E50-1D12-4E1C-0431-AB49A95DAD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8205"/>
          <a:stretch>
            <a:fillRect/>
          </a:stretch>
        </p:blipFill>
        <p:spPr>
          <a:xfrm>
            <a:off x="5462172" y="3726588"/>
            <a:ext cx="6200295" cy="2298261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632CC262-7EF2-676C-FD9B-FEA2EAAF9738}"/>
              </a:ext>
            </a:extLst>
          </p:cNvPr>
          <p:cNvSpPr/>
          <p:nvPr/>
        </p:nvSpPr>
        <p:spPr>
          <a:xfrm>
            <a:off x="5880977" y="3429000"/>
            <a:ext cx="5017395" cy="341558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6C11B3A-1ABC-EF4B-2F78-48C7DEBA83F9}"/>
              </a:ext>
            </a:extLst>
          </p:cNvPr>
          <p:cNvCxnSpPr>
            <a:cxnSpLocks/>
          </p:cNvCxnSpPr>
          <p:nvPr/>
        </p:nvCxnSpPr>
        <p:spPr>
          <a:xfrm>
            <a:off x="3806456" y="2849526"/>
            <a:ext cx="4777474" cy="57947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406C123-E4D1-01FD-1B5D-F55FE5E90CC9}"/>
              </a:ext>
            </a:extLst>
          </p:cNvPr>
          <p:cNvCxnSpPr>
            <a:cxnSpLocks/>
          </p:cNvCxnSpPr>
          <p:nvPr/>
        </p:nvCxnSpPr>
        <p:spPr>
          <a:xfrm>
            <a:off x="3806456" y="2849526"/>
            <a:ext cx="2205724" cy="284261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6" name="Gráfico 25" descr="Lupa con relleno sólido">
            <a:extLst>
              <a:ext uri="{FF2B5EF4-FFF2-40B4-BE49-F238E27FC236}">
                <a16:creationId xmlns:a16="http://schemas.microsoft.com/office/drawing/2014/main" id="{35FE1906-ED4B-F637-2441-C90B01B3D29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03870" y="3510437"/>
            <a:ext cx="577782" cy="57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6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43F0B-9F75-2E09-6F0B-44133756A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D2A9B21B-0989-134C-48C0-929A14ACA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8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Lugares de Trabajo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2AA9EA8-D23B-6A63-5BC0-52211D9C6D1F}"/>
              </a:ext>
            </a:extLst>
          </p:cNvPr>
          <p:cNvSpPr txBox="1"/>
          <p:nvPr/>
        </p:nvSpPr>
        <p:spPr>
          <a:xfrm>
            <a:off x="838199" y="1294694"/>
            <a:ext cx="1013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dirty="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Puedes encontrar estos datos ingresando la información a cualquier sitio web. </a:t>
            </a:r>
            <a:r>
              <a:rPr lang="es-MX" sz="1200" dirty="0" err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Ej</a:t>
            </a:r>
            <a:r>
              <a:rPr lang="es-MX" sz="1200" dirty="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Google</a:t>
            </a:r>
          </a:p>
          <a:p>
            <a:pPr algn="just"/>
            <a:r>
              <a:rPr lang="es-MX" sz="1200" dirty="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Ingresa las coordenadas y verás cómo se autocompletan los 2 campos marcados en amarillo; por lo que sólo se debe completar los restantes Además, podrás visualizar la dirección en el mapa en línea. Recuerda activarlo cuando lo necesites.</a:t>
            </a:r>
            <a:endParaRPr lang="es-CL" sz="1200" dirty="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28C6B2-0A6D-7676-EB5D-D3B6418A3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790" y="1900571"/>
            <a:ext cx="8865056" cy="3016405"/>
          </a:xfrm>
          <a:prstGeom prst="rect">
            <a:avLst/>
          </a:prstGeom>
        </p:spPr>
      </p:pic>
      <p:pic>
        <p:nvPicPr>
          <p:cNvPr id="8" name="Gráfico 7" descr="Lupa con relleno sólido">
            <a:extLst>
              <a:ext uri="{FF2B5EF4-FFF2-40B4-BE49-F238E27FC236}">
                <a16:creationId xmlns:a16="http://schemas.microsoft.com/office/drawing/2014/main" id="{80421BC3-CFB1-7820-F9F8-8CA21C45E8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64334" y="714319"/>
            <a:ext cx="577782" cy="5777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E10A1F0-DC0E-6F30-50EE-A3E99311F9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656" t="8992"/>
          <a:stretch>
            <a:fillRect/>
          </a:stretch>
        </p:blipFill>
        <p:spPr>
          <a:xfrm>
            <a:off x="6096000" y="3756813"/>
            <a:ext cx="4606193" cy="232032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47FE229-C749-45F6-3E69-90CFEB159F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8334" y="5351689"/>
            <a:ext cx="1344212" cy="725448"/>
          </a:xfrm>
          <a:prstGeom prst="rect">
            <a:avLst/>
          </a:prstGeom>
        </p:spPr>
      </p:pic>
      <p:pic>
        <p:nvPicPr>
          <p:cNvPr id="16" name="Gráfico 15" descr="Cursor con relleno sólido">
            <a:extLst>
              <a:ext uri="{FF2B5EF4-FFF2-40B4-BE49-F238E27FC236}">
                <a16:creationId xmlns:a16="http://schemas.microsoft.com/office/drawing/2014/main" id="{B428FB09-C074-44B2-75C8-28D5DD0DEE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78000" y="5522181"/>
            <a:ext cx="918380" cy="91838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A8EF3A8-B2B5-5B3F-A375-DCE0AF2322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381" y="3779086"/>
            <a:ext cx="4893812" cy="193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27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DE033-56B4-0334-2CF4-B3B7D400D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E2290CD1-E83B-92CA-28AE-8D64AAC30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8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Lugares de Trabajo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D00F8A8-4A4B-7187-17B7-B340064802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0398"/>
          <a:stretch>
            <a:fillRect/>
          </a:stretch>
        </p:blipFill>
        <p:spPr>
          <a:xfrm>
            <a:off x="838200" y="1913390"/>
            <a:ext cx="9989063" cy="331493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1131DE2-F452-3E76-5022-BE5419DB7833}"/>
              </a:ext>
            </a:extLst>
          </p:cNvPr>
          <p:cNvSpPr txBox="1"/>
          <p:nvPr/>
        </p:nvSpPr>
        <p:spPr>
          <a:xfrm>
            <a:off x="911672" y="1416553"/>
            <a:ext cx="839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Cuando veas el mensaje en verde, es porque quedó correctamente guardada.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E218E42-2ADB-E56B-1644-DB7198679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8764" y="4918852"/>
            <a:ext cx="904724" cy="1581366"/>
          </a:xfrm>
          <a:prstGeom prst="rect">
            <a:avLst/>
          </a:prstGeom>
        </p:spPr>
      </p:pic>
      <p:sp>
        <p:nvSpPr>
          <p:cNvPr id="14" name="Elipse 13">
            <a:extLst>
              <a:ext uri="{FF2B5EF4-FFF2-40B4-BE49-F238E27FC236}">
                <a16:creationId xmlns:a16="http://schemas.microsoft.com/office/drawing/2014/main" id="{EA309C0F-B8E4-AF4B-ADDF-A1C832EBE671}"/>
              </a:ext>
            </a:extLst>
          </p:cNvPr>
          <p:cNvSpPr/>
          <p:nvPr/>
        </p:nvSpPr>
        <p:spPr>
          <a:xfrm>
            <a:off x="7999535" y="4918852"/>
            <a:ext cx="1703182" cy="163181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19E2DD4-2166-180B-B0B9-3CBF0F2101D9}"/>
              </a:ext>
            </a:extLst>
          </p:cNvPr>
          <p:cNvCxnSpPr>
            <a:cxnSpLocks/>
          </p:cNvCxnSpPr>
          <p:nvPr/>
        </p:nvCxnSpPr>
        <p:spPr>
          <a:xfrm flipV="1">
            <a:off x="8583387" y="3955884"/>
            <a:ext cx="1964110" cy="100357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44A78F2C-CBE9-B47F-7791-1A42D94229D2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9702717" y="3955884"/>
            <a:ext cx="844780" cy="177887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7328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A91B7-3D71-B374-68E3-0BEA56EE7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930A935-2D5B-764C-66BD-FB7D0CA14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8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Asignación de Turnos &amp; Lugares de trabajo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B0A0FEF-7B0A-8194-77C3-642EE00E0EC3}"/>
              </a:ext>
            </a:extLst>
          </p:cNvPr>
          <p:cNvSpPr txBox="1"/>
          <p:nvPr/>
        </p:nvSpPr>
        <p:spPr>
          <a:xfrm>
            <a:off x="838199" y="1294694"/>
            <a:ext cx="9794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Ruta: Haz clic en el ícono del módulo &gt; luego en Asistencia sección Gestiones. Allí verás la primera pestaña y podrás asignar turnos; esta acción se puede hacer individual o masivo. Ve al signo más (+) donde muestra la fecha en amarillo.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F85334E-56EA-62A3-B08F-6995FFD24649}"/>
              </a:ext>
            </a:extLst>
          </p:cNvPr>
          <p:cNvSpPr txBox="1"/>
          <p:nvPr/>
        </p:nvSpPr>
        <p:spPr>
          <a:xfrm>
            <a:off x="807756" y="5421058"/>
            <a:ext cx="4707520" cy="83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1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</a:t>
            </a:r>
            <a:r>
              <a:rPr lang="es-CL" sz="11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ditar asignación &gt;</a:t>
            </a:r>
            <a:r>
              <a:rPr lang="es-CL" sz="11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edita la modalidad de trabajo, la fecha de inicio y/o término de asignación y lugar de trabajo.</a:t>
            </a:r>
          </a:p>
          <a:p>
            <a:pPr algn="just">
              <a:lnSpc>
                <a:spcPct val="150000"/>
              </a:lnSpc>
            </a:pPr>
            <a:r>
              <a:rPr lang="es-CL" sz="11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Modificar asignación &gt; </a:t>
            </a:r>
            <a:r>
              <a:rPr lang="es-CL" sz="11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cambia un turno por otro de tu elección.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5F8CC996-8E87-B36A-F4C3-614F20E1120C}"/>
              </a:ext>
            </a:extLst>
          </p:cNvPr>
          <p:cNvSpPr/>
          <p:nvPr/>
        </p:nvSpPr>
        <p:spPr>
          <a:xfrm>
            <a:off x="807756" y="5440308"/>
            <a:ext cx="4707519" cy="830099"/>
          </a:xfrm>
          <a:prstGeom prst="round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5D3815-22A3-C5E8-3891-B5E6C010D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349" y="1986359"/>
            <a:ext cx="10103369" cy="2978303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225453E-E0B8-9392-2D86-4C276069D207}"/>
              </a:ext>
            </a:extLst>
          </p:cNvPr>
          <p:cNvCxnSpPr/>
          <p:nvPr/>
        </p:nvCxnSpPr>
        <p:spPr>
          <a:xfrm flipV="1">
            <a:off x="7546701" y="3154680"/>
            <a:ext cx="3188727" cy="139446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Elipse 4">
            <a:extLst>
              <a:ext uri="{FF2B5EF4-FFF2-40B4-BE49-F238E27FC236}">
                <a16:creationId xmlns:a16="http://schemas.microsoft.com/office/drawing/2014/main" id="{A944CE4C-DC39-D6B1-183C-293EB19C3816}"/>
              </a:ext>
            </a:extLst>
          </p:cNvPr>
          <p:cNvSpPr/>
          <p:nvPr/>
        </p:nvSpPr>
        <p:spPr>
          <a:xfrm>
            <a:off x="6926580" y="4486242"/>
            <a:ext cx="1985476" cy="204028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050B9DC7-2C93-1311-EB2B-9CB29084FF9B}"/>
              </a:ext>
            </a:extLst>
          </p:cNvPr>
          <p:cNvCxnSpPr>
            <a:cxnSpLocks/>
          </p:cNvCxnSpPr>
          <p:nvPr/>
        </p:nvCxnSpPr>
        <p:spPr>
          <a:xfrm flipV="1">
            <a:off x="8912056" y="3154680"/>
            <a:ext cx="1823372" cy="251234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5" name="Imagen 24">
            <a:extLst>
              <a:ext uri="{FF2B5EF4-FFF2-40B4-BE49-F238E27FC236}">
                <a16:creationId xmlns:a16="http://schemas.microsoft.com/office/drawing/2014/main" id="{B33CEE60-F17C-3C5C-7A4C-BB6A760D4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8608" y="4853244"/>
            <a:ext cx="1281420" cy="1397913"/>
          </a:xfrm>
          <a:prstGeom prst="rect">
            <a:avLst/>
          </a:prstGeom>
        </p:spPr>
      </p:pic>
      <p:pic>
        <p:nvPicPr>
          <p:cNvPr id="8" name="Gráfico 7" descr="Luces encendidas con relleno sólido">
            <a:extLst>
              <a:ext uri="{FF2B5EF4-FFF2-40B4-BE49-F238E27FC236}">
                <a16:creationId xmlns:a16="http://schemas.microsoft.com/office/drawing/2014/main" id="{CDF5DFAA-5449-29F6-95D3-9AABDB7D529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0662" y="5370310"/>
            <a:ext cx="773430" cy="77343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40CEA2A-59BF-AC57-A5F1-B2BE494B52DD}"/>
              </a:ext>
            </a:extLst>
          </p:cNvPr>
          <p:cNvSpPr/>
          <p:nvPr/>
        </p:nvSpPr>
        <p:spPr>
          <a:xfrm>
            <a:off x="10356112" y="2402958"/>
            <a:ext cx="180754" cy="29532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1245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41353-A3C8-4C51-BD85-779CDE9F8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B8A3CEC-49E2-9ED0-0B59-CECEADFCB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</a:t>
            </a:r>
            <a:r>
              <a:rPr lang="es-CL" sz="18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/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Asignación de Turnos &amp; Lugares de trabajo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9E94EA4-4378-5275-3A7D-3DEF328C4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1938" y="1801412"/>
            <a:ext cx="4292390" cy="436351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DA9A976-FD56-C888-601E-F384CEC96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01412"/>
            <a:ext cx="4295946" cy="4363514"/>
          </a:xfrm>
          <a:prstGeom prst="rect">
            <a:avLst/>
          </a:prstGeom>
        </p:spPr>
      </p:pic>
      <p:pic>
        <p:nvPicPr>
          <p:cNvPr id="3" name="Gráfico 2" descr="Luces encendidas con relleno sólido">
            <a:extLst>
              <a:ext uri="{FF2B5EF4-FFF2-40B4-BE49-F238E27FC236}">
                <a16:creationId xmlns:a16="http://schemas.microsoft.com/office/drawing/2014/main" id="{1DA8E431-6300-607A-3EBF-2C443AF948E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0862" y="553242"/>
            <a:ext cx="732948" cy="73294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C600905-7A01-539C-2EEC-C1E6167B1916}"/>
              </a:ext>
            </a:extLst>
          </p:cNvPr>
          <p:cNvSpPr txBox="1"/>
          <p:nvPr/>
        </p:nvSpPr>
        <p:spPr>
          <a:xfrm>
            <a:off x="1341120" y="1488999"/>
            <a:ext cx="9509760" cy="30777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s-CL" sz="14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Editar Asignación	</a:t>
            </a:r>
            <a:r>
              <a:rPr lang="es-CL" sz="1400"/>
              <a:t>		                   </a:t>
            </a:r>
            <a:r>
              <a:rPr lang="es-CL" sz="14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Modificar Asignación</a:t>
            </a:r>
          </a:p>
        </p:txBody>
      </p:sp>
    </p:spTree>
    <p:extLst>
      <p:ext uri="{BB962C8B-B14F-4D97-AF65-F5344CB8AC3E}">
        <p14:creationId xmlns:p14="http://schemas.microsoft.com/office/powerpoint/2010/main" val="193458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FA9DC-EBF5-DA9B-0B9A-12AC56965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FA06BB27-C1B1-8582-5EB2-967A1772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8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Asignación de turnos &amp; Lugares de trabajo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735B02-5A16-70F4-E721-B44709C473FC}"/>
              </a:ext>
            </a:extLst>
          </p:cNvPr>
          <p:cNvSpPr txBox="1"/>
          <p:nvPr/>
        </p:nvSpPr>
        <p:spPr>
          <a:xfrm>
            <a:off x="838199" y="1294694"/>
            <a:ext cx="934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Primer paso: </a:t>
            </a: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Selecciona al o los empleados que necesiten ser asignados por un turno.</a:t>
            </a:r>
          </a:p>
          <a:p>
            <a:pPr algn="just"/>
            <a:r>
              <a:rPr lang="es-MX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Segundo paso: </a:t>
            </a: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Clic en “</a:t>
            </a:r>
            <a:r>
              <a:rPr lang="es-MX" sz="1200" i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Siguiente”.</a:t>
            </a:r>
            <a:endParaRPr lang="es-CL" sz="1200" i="1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7DF477B-725F-9D9C-CCAC-64952F5BB360}"/>
              </a:ext>
            </a:extLst>
          </p:cNvPr>
          <p:cNvSpPr txBox="1"/>
          <p:nvPr/>
        </p:nvSpPr>
        <p:spPr>
          <a:xfrm>
            <a:off x="838199" y="5563306"/>
            <a:ext cx="8539718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11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Importante: </a:t>
            </a:r>
            <a:r>
              <a:rPr lang="es-MX" sz="11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caso de que aparezca el botón anaranjado, valida la cantidad de cupos contratados y vuelve a probar.  </a:t>
            </a:r>
            <a:endParaRPr lang="es-CL" sz="11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11BB301-5D1E-3911-4437-8A354C9012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984"/>
          <a:stretch>
            <a:fillRect/>
          </a:stretch>
        </p:blipFill>
        <p:spPr>
          <a:xfrm>
            <a:off x="838199" y="1891346"/>
            <a:ext cx="9836656" cy="220219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FE4ED8F-71F8-89AB-4D81-A86A1A4F34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677" b="18030"/>
          <a:stretch>
            <a:fillRect/>
          </a:stretch>
        </p:blipFill>
        <p:spPr>
          <a:xfrm>
            <a:off x="1479043" y="3829367"/>
            <a:ext cx="9874757" cy="1350334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42D00AD-EAFD-F9D5-0C78-401ACAC7B617}"/>
              </a:ext>
            </a:extLst>
          </p:cNvPr>
          <p:cNvSpPr/>
          <p:nvPr/>
        </p:nvSpPr>
        <p:spPr>
          <a:xfrm>
            <a:off x="1648048" y="4284921"/>
            <a:ext cx="404037" cy="89478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5690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22D3A-DBD2-5744-E115-8DB860473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1E957292-C3D3-9CEC-4873-264DC496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8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Asignación de Turnos &amp; Lugares de trabajo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B389D9-09B3-2105-8C9C-EC39A0A20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980" y="2166927"/>
            <a:ext cx="8818040" cy="44489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7474856-4458-9D26-1F71-C3830052E834}"/>
              </a:ext>
            </a:extLst>
          </p:cNvPr>
          <p:cNvSpPr txBox="1"/>
          <p:nvPr/>
        </p:nvSpPr>
        <p:spPr>
          <a:xfrm>
            <a:off x="838199" y="1560907"/>
            <a:ext cx="10421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Selecciona el turno y lugar de trabajo previamente creados, determina la modalidad y fecha de inicio y fin de asignación. Cuando ya hayas elegido las condiciones del turno, haz clic en “Asignar” ¡y listo!.</a:t>
            </a:r>
          </a:p>
        </p:txBody>
      </p:sp>
    </p:spTree>
    <p:extLst>
      <p:ext uri="{BB962C8B-B14F-4D97-AF65-F5344CB8AC3E}">
        <p14:creationId xmlns:p14="http://schemas.microsoft.com/office/powerpoint/2010/main" val="2647094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89997-C9C3-481D-C443-0C3BF2F1A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C0963B4-FE2D-DAD2-13AA-B03EACDF8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8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Notificaciones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1DF4E5-7137-F209-C8B8-240BBA0B06DD}"/>
              </a:ext>
            </a:extLst>
          </p:cNvPr>
          <p:cNvSpPr txBox="1"/>
          <p:nvPr/>
        </p:nvSpPr>
        <p:spPr>
          <a:xfrm>
            <a:off x="838199" y="1294694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Ruta: Haz clic en el ícono del módulo &gt; luego en Asistencia sección Gestiones. Dirígete a la cuarta pestaña en donde podrás visualizar 9 tipos de notificaciones; las cuales ya vienen preconfiguradas, es decir, que sólo deberás activarlas según necesidad.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4A7239D-992D-5613-1721-94285A8FC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816" y="1820157"/>
            <a:ext cx="8623822" cy="467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07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790E2-A8C9-7239-3D76-9457F19E6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387F409A-6A3C-A331-A8A3-75D6F6F84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8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Notificaciones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BBE88D-D8D0-62F7-7631-14EBB1E7073C}"/>
              </a:ext>
            </a:extLst>
          </p:cNvPr>
          <p:cNvSpPr txBox="1"/>
          <p:nvPr/>
        </p:nvSpPr>
        <p:spPr>
          <a:xfrm>
            <a:off x="838199" y="1294694"/>
            <a:ext cx="1051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Para activar una notificación, debes hacer clic en una de las notificaciones de tú interés.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CBE69A5-4AFB-6FC5-B2FB-A3502F509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063" y="1732686"/>
            <a:ext cx="9169871" cy="490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92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FCC27-4533-8880-51E6-2A66BBFF9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3601CF5-6170-8819-F4E6-C7F4D111C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8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Notificaciones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C716C9E-E75D-BC78-44B0-A62566DFD8D7}"/>
              </a:ext>
            </a:extLst>
          </p:cNvPr>
          <p:cNvSpPr txBox="1"/>
          <p:nvPr/>
        </p:nvSpPr>
        <p:spPr>
          <a:xfrm>
            <a:off x="838199" y="1294694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Activa la notificación en donde muestra la flecha. Incorpora un mail/casilla para que puedas validar que cada mensaje llegue en tiempo y forma.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3761BC-809C-8178-1E47-61FD1D7DE0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34" t="3797" r="13202" b="55987"/>
          <a:stretch>
            <a:fillRect/>
          </a:stretch>
        </p:blipFill>
        <p:spPr>
          <a:xfrm>
            <a:off x="838199" y="1801357"/>
            <a:ext cx="7708605" cy="19639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A7937DE-4D7B-1419-19A4-D32ECFCBA543}"/>
              </a:ext>
            </a:extLst>
          </p:cNvPr>
          <p:cNvSpPr txBox="1"/>
          <p:nvPr/>
        </p:nvSpPr>
        <p:spPr>
          <a:xfrm>
            <a:off x="838199" y="3930945"/>
            <a:ext cx="1051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Completa este campo según la cantidad de “lugares de trabajo” que hayas creado. Segmenta según corresponda.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A783B9B-29FE-58A9-7063-9F76A1CFE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4207944"/>
            <a:ext cx="8915858" cy="234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72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A6537-4410-B3DD-2150-C7FE89FE4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3DB2E8AC-0BEE-0848-F7E0-2F7E8726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8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Tipos de Turnos según la DT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1A7296B-712E-156D-063E-7ED63EC3D30A}"/>
              </a:ext>
            </a:extLst>
          </p:cNvPr>
          <p:cNvSpPr txBox="1"/>
          <p:nvPr/>
        </p:nvSpPr>
        <p:spPr>
          <a:xfrm>
            <a:off x="838200" y="1489705"/>
            <a:ext cx="108645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Turno fijo:</a:t>
            </a:r>
            <a:b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 un horario de trabajo que no cambia en el tiempo. La persona tiene siempre la misma hora de entrada y salida, todos los días que trabaja.</a:t>
            </a:r>
            <a:b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Ejemplo: Lunes a viernes de 08:30 a 17:30.</a:t>
            </a:r>
          </a:p>
          <a:p>
            <a:endParaRPr lang="es-MX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MX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Turno rotativo:</a:t>
            </a:r>
            <a:b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 un horario de trabajo que cambia periódicamente según una planificación. La persona rota entre diferentes turnos a lo largo de la semana, quincena o mes.</a:t>
            </a:r>
          </a:p>
          <a:p>
            <a:pPr algn="just"/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Existen actividades productivas que, por su naturaleza, requieren continuidad en sus operaciones, cubriendo la totalidad o gran parte del día. Para ello, se organizan mediante sistemas de turnos, que permiten distribuir la jornada laboral.</a:t>
            </a:r>
          </a:p>
          <a:p>
            <a:endParaRPr lang="es-MX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MX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Banda horaria: </a:t>
            </a: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Padres o personas cuidadores de menores de 12 años tienen la posibilidad de adecuar su ingreso o salida al horario escolar de sus hijos. Ejemplo: Si la hora de ingreso es a las 9 a.m., tiene la facultad de adelantar e ingresar a las 8 am para terminar una hora antes a las 5 pm o bien, retrasar la entrada a las 10 am y salir a las 6 pm.</a:t>
            </a:r>
          </a:p>
          <a:p>
            <a:pPr algn="just"/>
            <a:endParaRPr lang="es-MX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MX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Trabaja Festivos: </a:t>
            </a: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 sistema calculará las horas de trabajo considerando domingos y/o días festivos en que efectivamente el trabajador haya laborado o debido hacerlo.</a:t>
            </a:r>
          </a:p>
          <a:p>
            <a:pPr algn="just"/>
            <a:endParaRPr lang="es-MX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MX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Trabaja Nocturno: </a:t>
            </a: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Permite que la hora de salida se registre al día siguiente. Cuando no está marcado, Si no hay una marca de salida antes las 23:59:59, se asume como ausencia y se cierra el turno automáticamente, iniciando uno nuevo.</a:t>
            </a:r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es-MX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MX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Trabaja Rotación: </a:t>
            </a:r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Permite ingresar las horas de trabajo que durará cada turno y las calculará en base a la hora de entrada.</a:t>
            </a:r>
          </a:p>
          <a:p>
            <a:pPr algn="just"/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CL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Marca Colación: </a:t>
            </a:r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Permite registrar horarios de inicio y término de colación, y que estos sean considerados en el marcaje.</a:t>
            </a:r>
          </a:p>
        </p:txBody>
      </p:sp>
      <p:pic>
        <p:nvPicPr>
          <p:cNvPr id="9" name="Imagen 8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73BF384B-D1D6-067B-9DC9-0933A735C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t="9766" r="30551" b="12235"/>
          <a:stretch>
            <a:fillRect/>
          </a:stretch>
        </p:blipFill>
        <p:spPr>
          <a:xfrm>
            <a:off x="10138410" y="361360"/>
            <a:ext cx="1123239" cy="112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04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C3BD0-9E4F-4D4F-FFFE-360681EA9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2FABF10-F193-EA88-0B46-F2755C10C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8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Notificaciones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06890E-1D19-4D9F-B94A-CA7E9F725024}"/>
              </a:ext>
            </a:extLst>
          </p:cNvPr>
          <p:cNvSpPr txBox="1"/>
          <p:nvPr/>
        </p:nvSpPr>
        <p:spPr>
          <a:xfrm>
            <a:off x="838199" y="1294694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 guardar los cambios, aparecerá un mensaje en verde, validando la acción. En caso de haber algún tipo de error y/o falta de información; los mensaje aparecerán en rojo, indicando donde corregir.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8600FBC-E05C-E78E-356C-BAA8A094D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581" y="1756359"/>
            <a:ext cx="8152836" cy="432372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B95485D-AAE2-1F6B-7F24-482DF369FF6C}"/>
              </a:ext>
            </a:extLst>
          </p:cNvPr>
          <p:cNvSpPr txBox="1"/>
          <p:nvPr/>
        </p:nvSpPr>
        <p:spPr>
          <a:xfrm>
            <a:off x="838198" y="6364990"/>
            <a:ext cx="10515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Importante mencionar que, no es posible previsualizar las notificaciones, por lo que se recomienda validar en “marcha blanca”.</a:t>
            </a:r>
          </a:p>
        </p:txBody>
      </p:sp>
    </p:spTree>
    <p:extLst>
      <p:ext uri="{BB962C8B-B14F-4D97-AF65-F5344CB8AC3E}">
        <p14:creationId xmlns:p14="http://schemas.microsoft.com/office/powerpoint/2010/main" val="2310664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D917D-D271-9FAB-1C7D-72611EEC7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35CCFF96-59AE-51E8-7DA7-6F48C79EF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8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Empleados Externos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88FF8B3-D738-B0E1-CC55-0487D6E163CF}"/>
              </a:ext>
            </a:extLst>
          </p:cNvPr>
          <p:cNvSpPr txBox="1"/>
          <p:nvPr/>
        </p:nvSpPr>
        <p:spPr>
          <a:xfrm>
            <a:off x="838199" y="1294694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Ruta: Haz clic en el ícono del módulo &gt; luego en Asistencia sección Gestiones. Dirígete a la sexta pestaña en donde; podrás incluir en el detalle de marcas a personal externo que preste servicios a la organización.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6A5111E-DE33-AA75-4025-CA3143A02B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698"/>
          <a:stretch>
            <a:fillRect/>
          </a:stretch>
        </p:blipFill>
        <p:spPr>
          <a:xfrm>
            <a:off x="966193" y="2164508"/>
            <a:ext cx="10259612" cy="2528983"/>
          </a:xfrm>
          <a:prstGeom prst="rect">
            <a:avLst/>
          </a:prstGeom>
        </p:spPr>
      </p:pic>
      <p:pic>
        <p:nvPicPr>
          <p:cNvPr id="9" name="Gráfico 8" descr="Luces encendidas con relleno sólido">
            <a:extLst>
              <a:ext uri="{FF2B5EF4-FFF2-40B4-BE49-F238E27FC236}">
                <a16:creationId xmlns:a16="http://schemas.microsoft.com/office/drawing/2014/main" id="{ADE807C0-4B97-FE0A-10F5-9A13F743A3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7307" y="4830358"/>
            <a:ext cx="732948" cy="73294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3B3CAC7-22E2-526D-F22A-61C76F869854}"/>
              </a:ext>
            </a:extLst>
          </p:cNvPr>
          <p:cNvSpPr txBox="1"/>
          <p:nvPr/>
        </p:nvSpPr>
        <p:spPr>
          <a:xfrm>
            <a:off x="838199" y="5286307"/>
            <a:ext cx="323366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¿Cómo se define un Empleado Externo?</a:t>
            </a:r>
            <a:endParaRPr lang="es-CL" sz="1200"/>
          </a:p>
        </p:txBody>
      </p:sp>
    </p:spTree>
    <p:extLst>
      <p:ext uri="{BB962C8B-B14F-4D97-AF65-F5344CB8AC3E}">
        <p14:creationId xmlns:p14="http://schemas.microsoft.com/office/powerpoint/2010/main" val="2681372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F9594-C1E0-9764-D076-805552892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90AB5C49-A4E6-9729-7E67-7B5D68D5CDFE}"/>
              </a:ext>
            </a:extLst>
          </p:cNvPr>
          <p:cNvSpPr txBox="1"/>
          <p:nvPr/>
        </p:nvSpPr>
        <p:spPr>
          <a:xfrm>
            <a:off x="838200" y="1012954"/>
            <a:ext cx="1051560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sz="11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MX" sz="11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MX" sz="11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CL" sz="11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CL" sz="11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CL" sz="11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CL" sz="11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CL" sz="11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CL" sz="11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CL" sz="11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CL" sz="11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CL" sz="11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CL" sz="11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MX" sz="11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s-MX" sz="11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Definición de </a:t>
            </a:r>
            <a:r>
              <a:rPr lang="es-MX" sz="1200"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Empresas en régimen de Contratación y Subcontratación</a:t>
            </a:r>
            <a:r>
              <a:rPr lang="es-MX" sz="1200"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1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Empresa principal</a:t>
            </a: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es aquella que contrata a la empresa contratista y que es dueña de la obra o faena.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Empresa contratista y sus trabajadores: </a:t>
            </a: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 aquella que ejecuta las labores externalizadas por la empresa principal.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Empresa subcontratista y sus trabajadores: </a:t>
            </a: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 aquella que participa si la empresa contratista a su vez subcontrata la obra o servicio encomendado por la empresa principal.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1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MX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¿Por qué es importante esta sección?</a:t>
            </a:r>
          </a:p>
          <a:p>
            <a:endParaRPr lang="es-MX" sz="11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ley establece que, en casos de subcontratación o servicios transitorios, las empresas principales (mandantes) deben tener la </a:t>
            </a:r>
            <a:r>
              <a:rPr lang="es-MX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posibilidad de acceder a los registros de asistencia de los trabajadores que prestan servicios en sus instalaciones</a:t>
            </a: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aun cuando no sean sus empleados directos.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MX" sz="11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1B8AC32-668F-CE65-1B0C-BBCD7CADD4DF}"/>
              </a:ext>
            </a:extLst>
          </p:cNvPr>
          <p:cNvGraphicFramePr>
            <a:graphicFrameLocks noGrp="1"/>
          </p:cNvGraphicFramePr>
          <p:nvPr/>
        </p:nvGraphicFramePr>
        <p:xfrm>
          <a:off x="1085719" y="1426863"/>
          <a:ext cx="9483306" cy="2002137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161102">
                  <a:extLst>
                    <a:ext uri="{9D8B030D-6E8A-4147-A177-3AD203B41FA5}">
                      <a16:colId xmlns:a16="http://schemas.microsoft.com/office/drawing/2014/main" val="552900761"/>
                    </a:ext>
                  </a:extLst>
                </a:gridCol>
                <a:gridCol w="3161102">
                  <a:extLst>
                    <a:ext uri="{9D8B030D-6E8A-4147-A177-3AD203B41FA5}">
                      <a16:colId xmlns:a16="http://schemas.microsoft.com/office/drawing/2014/main" val="2251349805"/>
                    </a:ext>
                  </a:extLst>
                </a:gridCol>
                <a:gridCol w="3161102">
                  <a:extLst>
                    <a:ext uri="{9D8B030D-6E8A-4147-A177-3AD203B41FA5}">
                      <a16:colId xmlns:a16="http://schemas.microsoft.com/office/drawing/2014/main" val="878823701"/>
                    </a:ext>
                  </a:extLst>
                </a:gridCol>
              </a:tblGrid>
              <a:tr h="385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Empresa Contratista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Empresa Subcontratista</a:t>
                      </a:r>
                      <a:endParaRPr lang="es-CL" sz="12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b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Empresa de Servicios Transitorios</a:t>
                      </a:r>
                      <a:endParaRPr lang="es-CL" sz="12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4619063"/>
                  </a:ext>
                </a:extLst>
              </a:tr>
              <a:tr h="16165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Se define como aquella empresa que es contratada para realizar una </a:t>
                      </a:r>
                      <a:r>
                        <a:rPr lang="es-MX" sz="1200" b="1" kern="120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obra o servicio específico, </a:t>
                      </a:r>
                      <a:r>
                        <a:rPr lang="es-MX" sz="1200" kern="120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generalmente en sectores como construcción, ingeniería o proyectos de infraestructura. Suministra </a:t>
                      </a:r>
                      <a:r>
                        <a:rPr lang="es-MX" sz="1200" b="1" kern="120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obra, materiales, herramientas y mano de obra </a:t>
                      </a:r>
                      <a:r>
                        <a:rPr lang="es-MX" sz="1200" kern="120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si es necesario.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Una empresa subcontratista es aquella que ha sido </a:t>
                      </a:r>
                      <a:r>
                        <a:rPr lang="es-CL" sz="1200" b="1" kern="120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contratada por una empresa contratista principal </a:t>
                      </a:r>
                      <a:r>
                        <a:rPr lang="es-CL" sz="1200" kern="120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(no directamente por el mandante) para ejecutar una </a:t>
                      </a:r>
                      <a:r>
                        <a:rPr lang="es-CL" sz="1200" b="1" kern="120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parte o fase específica de una obra o servicio.</a:t>
                      </a:r>
                    </a:p>
                    <a:p>
                      <a:pPr algn="ctr"/>
                      <a:endParaRPr lang="es-CL" sz="105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E</a:t>
                      </a:r>
                      <a:r>
                        <a:rPr lang="es-MX" sz="120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s una figura fuertemente regulada, cuyo único objetivo es </a:t>
                      </a:r>
                      <a:r>
                        <a:rPr lang="es-MX" sz="1200" b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proveer personal temporal a otras empresas, </a:t>
                      </a:r>
                      <a:r>
                        <a:rPr lang="es-MX" sz="1200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con </a:t>
                      </a:r>
                      <a:r>
                        <a:rPr lang="es-MX" sz="1200" b="1" kern="1200" dirty="0">
                          <a:solidFill>
                            <a:srgbClr val="595959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contratos específicos y plazos legales limitados.</a:t>
                      </a:r>
                    </a:p>
                    <a:p>
                      <a:pPr algn="ctr"/>
                      <a:endParaRPr lang="es-CL" sz="105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2321046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BEA36CCE-8846-5DE6-7470-FF4A6355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Definición </a:t>
            </a:r>
            <a:r>
              <a:rPr lang="es-CL" sz="18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</a:t>
            </a: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Empleados Externos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pic>
        <p:nvPicPr>
          <p:cNvPr id="2" name="Gráfico 1" descr="Luces encendidas con relleno sólido">
            <a:extLst>
              <a:ext uri="{FF2B5EF4-FFF2-40B4-BE49-F238E27FC236}">
                <a16:creationId xmlns:a16="http://schemas.microsoft.com/office/drawing/2014/main" id="{968953DE-728E-A7B4-CBED-C325DA9FC2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3992" y="553242"/>
            <a:ext cx="732948" cy="73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515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14A11-F7BF-BD17-B5D7-0107E3B12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4877F73-A5ED-3678-CAC0-B3484D8A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8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Turnos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931513B-FFBF-AC84-2198-3DC24BE75FBA}"/>
              </a:ext>
            </a:extLst>
          </p:cNvPr>
          <p:cNvSpPr txBox="1"/>
          <p:nvPr/>
        </p:nvSpPr>
        <p:spPr>
          <a:xfrm>
            <a:off x="924738" y="1434164"/>
            <a:ext cx="990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Ruta: Haz clic en el ícono del módulo &gt; luego en Asistencia, sección Gestiones e ingresa a la pestaña Turnos &gt; Ve al signo más (+) donde muestra la fecha en amarillo. 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3CCB111-031D-D5C0-EC00-E5B81EDCA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533" y="2180956"/>
            <a:ext cx="8550984" cy="3152775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A6F65B11-B174-CDD5-859D-F1FC49809895}"/>
              </a:ext>
            </a:extLst>
          </p:cNvPr>
          <p:cNvSpPr txBox="1"/>
          <p:nvPr/>
        </p:nvSpPr>
        <p:spPr>
          <a:xfrm>
            <a:off x="1472533" y="5480684"/>
            <a:ext cx="42624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es-CL" sz="12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Sólo podrás crear turnos de forma individual.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 hay límite en la cantidad de turnos creados.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Usa filtros para una búsqueda más rápida.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Selecciona la columna que quieras visualizar.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7FDB5A9-E4CD-84D2-0DDB-00CF34D4E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9822" y="5333731"/>
            <a:ext cx="787440" cy="977950"/>
          </a:xfrm>
          <a:prstGeom prst="rect">
            <a:avLst/>
          </a:prstGeom>
        </p:spPr>
      </p:pic>
      <p:sp>
        <p:nvSpPr>
          <p:cNvPr id="22" name="Elipse 21">
            <a:extLst>
              <a:ext uri="{FF2B5EF4-FFF2-40B4-BE49-F238E27FC236}">
                <a16:creationId xmlns:a16="http://schemas.microsoft.com/office/drawing/2014/main" id="{D63646DE-CB2D-C243-24BD-40E19366C7FF}"/>
              </a:ext>
            </a:extLst>
          </p:cNvPr>
          <p:cNvSpPr/>
          <p:nvPr/>
        </p:nvSpPr>
        <p:spPr>
          <a:xfrm>
            <a:off x="10292317" y="5209952"/>
            <a:ext cx="1265275" cy="121453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3A167E37-212A-DA7E-4B20-4C66B30A0594}"/>
              </a:ext>
            </a:extLst>
          </p:cNvPr>
          <p:cNvCxnSpPr>
            <a:cxnSpLocks/>
          </p:cNvCxnSpPr>
          <p:nvPr/>
        </p:nvCxnSpPr>
        <p:spPr>
          <a:xfrm>
            <a:off x="9739424" y="3987209"/>
            <a:ext cx="552893" cy="195639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CBB0BFD1-B60D-A6E4-BD78-4B925179E37D}"/>
              </a:ext>
            </a:extLst>
          </p:cNvPr>
          <p:cNvCxnSpPr>
            <a:cxnSpLocks/>
            <a:endCxn id="22" idx="7"/>
          </p:cNvCxnSpPr>
          <p:nvPr/>
        </p:nvCxnSpPr>
        <p:spPr>
          <a:xfrm>
            <a:off x="9739424" y="3974477"/>
            <a:ext cx="1632873" cy="141334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687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C7CD1-A36F-1F65-0D3E-ADA00213A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0EE72E7-B8EF-77E3-6D86-101C52B9C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8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Turnos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8C924E9D-2499-F18A-5C0C-447F51D895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352" y="2063691"/>
            <a:ext cx="9893808" cy="227341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84DE5B4-E25F-DC9A-E85B-7B11EB73CC76}"/>
              </a:ext>
            </a:extLst>
          </p:cNvPr>
          <p:cNvSpPr txBox="1"/>
          <p:nvPr/>
        </p:nvSpPr>
        <p:spPr>
          <a:xfrm>
            <a:off x="854202" y="1353312"/>
            <a:ext cx="10061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 desplegará la siguiente visual en donde deberemos completar de acuerdo a la información proporcionada por el cliente. </a:t>
            </a:r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685505F-ECF1-30BA-C6B7-DAB90D0F0630}"/>
              </a:ext>
            </a:extLst>
          </p:cNvPr>
          <p:cNvSpPr txBox="1"/>
          <p:nvPr/>
        </p:nvSpPr>
        <p:spPr>
          <a:xfrm>
            <a:off x="838200" y="6173511"/>
            <a:ext cx="4649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MX" sz="1100" b="0" i="1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Todo lo que tiene asterisco (*) es de carácter obligatorio.</a:t>
            </a:r>
            <a:endParaRPr lang="es-CL" sz="1600" i="1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24F61D7-7408-11F4-BD84-8EA6FA229F44}"/>
              </a:ext>
            </a:extLst>
          </p:cNvPr>
          <p:cNvSpPr txBox="1"/>
          <p:nvPr/>
        </p:nvSpPr>
        <p:spPr>
          <a:xfrm>
            <a:off x="911352" y="4716897"/>
            <a:ext cx="222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Código o sigla interna; puede ser alfanumérico permitiendo identificar el turno.</a:t>
            </a:r>
          </a:p>
          <a:p>
            <a:pPr algn="just"/>
            <a:r>
              <a:rPr lang="es-MX" sz="1000" err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Ej</a:t>
            </a:r>
            <a:r>
              <a:rPr lang="es-MX" sz="10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“TNG1”</a:t>
            </a:r>
            <a:endParaRPr lang="es-CL" sz="10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F0E0D78-7110-AD8F-4B62-DCD0C130908C}"/>
              </a:ext>
            </a:extLst>
          </p:cNvPr>
          <p:cNvSpPr txBox="1"/>
          <p:nvPr/>
        </p:nvSpPr>
        <p:spPr>
          <a:xfrm>
            <a:off x="3514344" y="4780905"/>
            <a:ext cx="19720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Nombre del turno.</a:t>
            </a:r>
          </a:p>
          <a:p>
            <a:pPr algn="just"/>
            <a:r>
              <a:rPr lang="es-MX" sz="1000" err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Ej</a:t>
            </a:r>
            <a:r>
              <a:rPr lang="es-MX" sz="10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“Turno Nocturno Grupo 1”</a:t>
            </a:r>
            <a:endParaRPr lang="es-CL" sz="10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F523D1B-D80B-A00A-3170-41FE844E99AD}"/>
              </a:ext>
            </a:extLst>
          </p:cNvPr>
          <p:cNvSpPr txBox="1"/>
          <p:nvPr/>
        </p:nvSpPr>
        <p:spPr>
          <a:xfrm>
            <a:off x="8008620" y="4725088"/>
            <a:ext cx="2028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Tiempo destinado para colación. Este no puede ser inferior a 30 min.</a:t>
            </a:r>
          </a:p>
          <a:p>
            <a:pPr algn="just"/>
            <a:r>
              <a:rPr lang="es-MX" sz="1000" err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Ej</a:t>
            </a:r>
            <a:r>
              <a:rPr lang="es-MX" sz="10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00:45:00</a:t>
            </a:r>
            <a:endParaRPr lang="es-CL" sz="10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8D46116-3354-E70F-AFC8-897FB630E76F}"/>
              </a:ext>
            </a:extLst>
          </p:cNvPr>
          <p:cNvSpPr txBox="1"/>
          <p:nvPr/>
        </p:nvSpPr>
        <p:spPr>
          <a:xfrm>
            <a:off x="5750052" y="4788599"/>
            <a:ext cx="222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Jornada laboral definida.</a:t>
            </a:r>
          </a:p>
          <a:p>
            <a:pPr algn="just"/>
            <a:r>
              <a:rPr lang="es-MX" sz="1000" err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Ej</a:t>
            </a:r>
            <a:r>
              <a:rPr lang="es-MX" sz="10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08:30:00 – 06:00:00</a:t>
            </a:r>
            <a:endParaRPr lang="es-CL" sz="10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74E2D1A0-5A9B-1327-FC7B-616F1391F329}"/>
              </a:ext>
            </a:extLst>
          </p:cNvPr>
          <p:cNvSpPr/>
          <p:nvPr/>
        </p:nvSpPr>
        <p:spPr>
          <a:xfrm>
            <a:off x="838200" y="4608576"/>
            <a:ext cx="2389632" cy="896112"/>
          </a:xfrm>
          <a:prstGeom prst="round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1822400C-998A-81D2-60B0-38AFD47ED4E9}"/>
              </a:ext>
            </a:extLst>
          </p:cNvPr>
          <p:cNvSpPr/>
          <p:nvPr/>
        </p:nvSpPr>
        <p:spPr>
          <a:xfrm>
            <a:off x="3457956" y="4741656"/>
            <a:ext cx="2028444" cy="553998"/>
          </a:xfrm>
          <a:prstGeom prst="round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50B91073-098C-5FD9-68FA-47C16B365203}"/>
              </a:ext>
            </a:extLst>
          </p:cNvPr>
          <p:cNvSpPr/>
          <p:nvPr/>
        </p:nvSpPr>
        <p:spPr>
          <a:xfrm>
            <a:off x="5716524" y="4741656"/>
            <a:ext cx="2028444" cy="553998"/>
          </a:xfrm>
          <a:prstGeom prst="round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7679261-B10D-4EF5-1A9F-E5993CEFDA32}"/>
              </a:ext>
            </a:extLst>
          </p:cNvPr>
          <p:cNvSpPr/>
          <p:nvPr/>
        </p:nvSpPr>
        <p:spPr>
          <a:xfrm>
            <a:off x="8008620" y="4704533"/>
            <a:ext cx="2028444" cy="726449"/>
          </a:xfrm>
          <a:prstGeom prst="round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39B14645-85C4-359F-AD7F-3B2DF605081E}"/>
              </a:ext>
            </a:extLst>
          </p:cNvPr>
          <p:cNvCxnSpPr>
            <a:stCxn id="15" idx="0"/>
          </p:cNvCxnSpPr>
          <p:nvPr/>
        </p:nvCxnSpPr>
        <p:spPr>
          <a:xfrm flipV="1">
            <a:off x="2033016" y="3337560"/>
            <a:ext cx="15240" cy="127101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B2A7C160-F7CB-A6D8-D02E-C104E66B8417}"/>
              </a:ext>
            </a:extLst>
          </p:cNvPr>
          <p:cNvCxnSpPr>
            <a:cxnSpLocks/>
          </p:cNvCxnSpPr>
          <p:nvPr/>
        </p:nvCxnSpPr>
        <p:spPr>
          <a:xfrm flipV="1">
            <a:off x="4500372" y="3337560"/>
            <a:ext cx="0" cy="139131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CE97C646-670F-C1C8-2EAF-FFC45172AA52}"/>
              </a:ext>
            </a:extLst>
          </p:cNvPr>
          <p:cNvCxnSpPr>
            <a:cxnSpLocks/>
          </p:cNvCxnSpPr>
          <p:nvPr/>
        </p:nvCxnSpPr>
        <p:spPr>
          <a:xfrm flipV="1">
            <a:off x="8808330" y="3874221"/>
            <a:ext cx="0" cy="81625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323D0FEE-87E1-E839-B5CF-F9EEA164654B}"/>
              </a:ext>
            </a:extLst>
          </p:cNvPr>
          <p:cNvCxnSpPr>
            <a:cxnSpLocks/>
          </p:cNvCxnSpPr>
          <p:nvPr/>
        </p:nvCxnSpPr>
        <p:spPr>
          <a:xfrm>
            <a:off x="6773274" y="3200399"/>
            <a:ext cx="0" cy="154125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63466FAF-83B5-B8E0-44F2-52717EB7F538}"/>
              </a:ext>
            </a:extLst>
          </p:cNvPr>
          <p:cNvCxnSpPr>
            <a:cxnSpLocks/>
          </p:cNvCxnSpPr>
          <p:nvPr/>
        </p:nvCxnSpPr>
        <p:spPr>
          <a:xfrm>
            <a:off x="6783935" y="3202971"/>
            <a:ext cx="92202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97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0A094-4D5C-33BB-D9D3-F575DF30A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DFE609F9-B64A-A992-C2A9-714B9A488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8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Turnos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237ECCE-9293-AFCE-CA18-69905439E778}"/>
              </a:ext>
            </a:extLst>
          </p:cNvPr>
          <p:cNvSpPr txBox="1"/>
          <p:nvPr/>
        </p:nvSpPr>
        <p:spPr>
          <a:xfrm>
            <a:off x="838200" y="1295979"/>
            <a:ext cx="8519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esta segunda parte, debemos seleccionar los días y condiciones de cada turno, permitiendo personalizar según la necesidad de cada organización</a:t>
            </a:r>
            <a:r>
              <a:rPr kumimoji="0" lang="es-MX" sz="1200" b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 </a:t>
            </a:r>
            <a:endParaRPr lang="es-CL" sz="120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D39CCA5-7FAD-1361-76B2-3F60495F8D54}"/>
              </a:ext>
            </a:extLst>
          </p:cNvPr>
          <p:cNvSpPr txBox="1"/>
          <p:nvPr/>
        </p:nvSpPr>
        <p:spPr>
          <a:xfrm>
            <a:off x="9326724" y="2822085"/>
            <a:ext cx="23233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 seleccionar esta opción, podrás incorporar turnos en donde la salida, sea después de las 24 </a:t>
            </a:r>
            <a:r>
              <a:rPr lang="es-MX" sz="1000" err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hrs</a:t>
            </a:r>
            <a:r>
              <a:rPr lang="es-MX" sz="10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Del mismo día.</a:t>
            </a:r>
          </a:p>
          <a:p>
            <a:pPr algn="just"/>
            <a:r>
              <a:rPr lang="es-MX" sz="1000" err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Ej</a:t>
            </a:r>
            <a:r>
              <a:rPr lang="es-MX" sz="10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22:00:00 – 06:00:00</a:t>
            </a:r>
            <a:endParaRPr lang="es-CL" sz="10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5B64831-62EB-7331-3BCF-C6421F2201B5}"/>
              </a:ext>
            </a:extLst>
          </p:cNvPr>
          <p:cNvSpPr txBox="1"/>
          <p:nvPr/>
        </p:nvSpPr>
        <p:spPr>
          <a:xfrm>
            <a:off x="9360554" y="5538057"/>
            <a:ext cx="2255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definición de Jornada, permite al sistema habilitar algunas opciones propias de cada turno. </a:t>
            </a:r>
            <a:endParaRPr lang="es-CL" sz="10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03925D0-B291-52B7-95EF-60B208C9C9A6}"/>
              </a:ext>
            </a:extLst>
          </p:cNvPr>
          <p:cNvSpPr txBox="1"/>
          <p:nvPr/>
        </p:nvSpPr>
        <p:spPr>
          <a:xfrm>
            <a:off x="9531252" y="1524140"/>
            <a:ext cx="20845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Indicar si el turno incluye días festivos.</a:t>
            </a:r>
          </a:p>
          <a:p>
            <a:pPr algn="just"/>
            <a:r>
              <a:rPr lang="es-MX" sz="1000" err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Ej</a:t>
            </a:r>
            <a:r>
              <a:rPr lang="es-MX" sz="10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31 de octubre &gt; Día de las Iglesias Evangélicas y Protestantes.</a:t>
            </a:r>
            <a:endParaRPr lang="es-CL" sz="10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1970B4C-00F4-1083-2D3A-E6E3C89C95D1}"/>
              </a:ext>
            </a:extLst>
          </p:cNvPr>
          <p:cNvSpPr txBox="1"/>
          <p:nvPr/>
        </p:nvSpPr>
        <p:spPr>
          <a:xfrm>
            <a:off x="9224010" y="4072435"/>
            <a:ext cx="24260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Esta opción, sólo aplica en caso de que, se determine internamente la necesidad de marcar entrada/salida de colación. Es decir que, en una jornada ordinaria debamos hacer 4 marcas durante el mismo día.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AB784E52-D9D5-2535-86AF-937F57C7481E}"/>
              </a:ext>
            </a:extLst>
          </p:cNvPr>
          <p:cNvSpPr/>
          <p:nvPr/>
        </p:nvSpPr>
        <p:spPr>
          <a:xfrm>
            <a:off x="9523320" y="1487654"/>
            <a:ext cx="2126742" cy="898259"/>
          </a:xfrm>
          <a:prstGeom prst="round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ACF996E7-D7AD-429E-E6DE-CAB85FD89D38}"/>
              </a:ext>
            </a:extLst>
          </p:cNvPr>
          <p:cNvSpPr/>
          <p:nvPr/>
        </p:nvSpPr>
        <p:spPr>
          <a:xfrm>
            <a:off x="9224010" y="4048368"/>
            <a:ext cx="2448912" cy="1186573"/>
          </a:xfrm>
          <a:prstGeom prst="round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36B55CAD-2492-37EA-359E-52435F095F53}"/>
              </a:ext>
            </a:extLst>
          </p:cNvPr>
          <p:cNvSpPr/>
          <p:nvPr/>
        </p:nvSpPr>
        <p:spPr>
          <a:xfrm>
            <a:off x="9360554" y="5513203"/>
            <a:ext cx="2289508" cy="737352"/>
          </a:xfrm>
          <a:prstGeom prst="round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CCB35FDC-9312-9E83-8E66-8CEA489918BD}"/>
              </a:ext>
            </a:extLst>
          </p:cNvPr>
          <p:cNvSpPr/>
          <p:nvPr/>
        </p:nvSpPr>
        <p:spPr>
          <a:xfrm>
            <a:off x="9326724" y="2754526"/>
            <a:ext cx="2346198" cy="961833"/>
          </a:xfrm>
          <a:prstGeom prst="round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39ABF9-A0D6-8D83-101D-A4B7C7642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92572"/>
            <a:ext cx="8001918" cy="4306644"/>
          </a:xfrm>
          <a:prstGeom prst="rect">
            <a:avLst/>
          </a:prstGeom>
        </p:spPr>
      </p:pic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6508D9A-F478-D859-CA07-29340AAD3D15}"/>
              </a:ext>
            </a:extLst>
          </p:cNvPr>
          <p:cNvCxnSpPr>
            <a:cxnSpLocks/>
          </p:cNvCxnSpPr>
          <p:nvPr/>
        </p:nvCxnSpPr>
        <p:spPr>
          <a:xfrm>
            <a:off x="3611880" y="5863590"/>
            <a:ext cx="5737704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D2F09597-3CCF-2249-A2A8-51F292F91DF1}"/>
              </a:ext>
            </a:extLst>
          </p:cNvPr>
          <p:cNvCxnSpPr>
            <a:cxnSpLocks/>
          </p:cNvCxnSpPr>
          <p:nvPr/>
        </p:nvCxnSpPr>
        <p:spPr>
          <a:xfrm>
            <a:off x="3611880" y="2385913"/>
            <a:ext cx="0" cy="347767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D68AE9D3-5659-AC5D-CBDA-A076F232BDE8}"/>
              </a:ext>
            </a:extLst>
          </p:cNvPr>
          <p:cNvCxnSpPr>
            <a:cxnSpLocks/>
          </p:cNvCxnSpPr>
          <p:nvPr/>
        </p:nvCxnSpPr>
        <p:spPr>
          <a:xfrm>
            <a:off x="3604040" y="2389723"/>
            <a:ext cx="25190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5" name="Gráfico 34" descr="Lupa con relleno sólido">
            <a:extLst>
              <a:ext uri="{FF2B5EF4-FFF2-40B4-BE49-F238E27FC236}">
                <a16:creationId xmlns:a16="http://schemas.microsoft.com/office/drawing/2014/main" id="{BAA60BD0-8BC0-DC5A-29A9-04CBFD00AE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8051" y="5233435"/>
            <a:ext cx="531493" cy="531493"/>
          </a:xfrm>
          <a:prstGeom prst="rect">
            <a:avLst/>
          </a:prstGeom>
        </p:spPr>
      </p:pic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C513E8B4-3DBC-4A1D-5CDD-F7F06E3F22C6}"/>
              </a:ext>
            </a:extLst>
          </p:cNvPr>
          <p:cNvCxnSpPr>
            <a:cxnSpLocks/>
          </p:cNvCxnSpPr>
          <p:nvPr/>
        </p:nvCxnSpPr>
        <p:spPr>
          <a:xfrm>
            <a:off x="2823210" y="4587240"/>
            <a:ext cx="6400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76E8C510-D9EF-4688-981E-20EE184303B7}"/>
              </a:ext>
            </a:extLst>
          </p:cNvPr>
          <p:cNvCxnSpPr>
            <a:cxnSpLocks/>
          </p:cNvCxnSpPr>
          <p:nvPr/>
        </p:nvCxnSpPr>
        <p:spPr>
          <a:xfrm>
            <a:off x="2823210" y="2962807"/>
            <a:ext cx="0" cy="162236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A0A2210-B81E-D13B-7A65-C8326CEEB7FC}"/>
              </a:ext>
            </a:extLst>
          </p:cNvPr>
          <p:cNvCxnSpPr>
            <a:cxnSpLocks/>
          </p:cNvCxnSpPr>
          <p:nvPr/>
        </p:nvCxnSpPr>
        <p:spPr>
          <a:xfrm>
            <a:off x="1832610" y="3196590"/>
            <a:ext cx="7491828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142A45C-A28E-867B-32CE-42D73F194BE7}"/>
              </a:ext>
            </a:extLst>
          </p:cNvPr>
          <p:cNvCxnSpPr>
            <a:cxnSpLocks/>
          </p:cNvCxnSpPr>
          <p:nvPr/>
        </p:nvCxnSpPr>
        <p:spPr>
          <a:xfrm>
            <a:off x="1832610" y="2905187"/>
            <a:ext cx="0" cy="30848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D4B4F885-45BF-DECD-60FF-DC353C02ED55}"/>
              </a:ext>
            </a:extLst>
          </p:cNvPr>
          <p:cNvCxnSpPr>
            <a:cxnSpLocks/>
          </p:cNvCxnSpPr>
          <p:nvPr/>
        </p:nvCxnSpPr>
        <p:spPr>
          <a:xfrm>
            <a:off x="1003855" y="2094502"/>
            <a:ext cx="851946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D2EBEFA0-1546-94BA-1320-3CD7C3710119}"/>
              </a:ext>
            </a:extLst>
          </p:cNvPr>
          <p:cNvCxnSpPr>
            <a:cxnSpLocks/>
          </p:cNvCxnSpPr>
          <p:nvPr/>
        </p:nvCxnSpPr>
        <p:spPr>
          <a:xfrm>
            <a:off x="1007665" y="2082566"/>
            <a:ext cx="0" cy="45489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7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ECF40-2825-0A0B-827E-7F985757A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2052D73B-5AAA-136B-74EC-CDA688A86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8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Turnos – Jornada Extraordinaria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298FF3F-36CE-C6CE-DABD-1D5FC18C2357}"/>
              </a:ext>
            </a:extLst>
          </p:cNvPr>
          <p:cNvSpPr txBox="1"/>
          <p:nvPr/>
        </p:nvSpPr>
        <p:spPr>
          <a:xfrm>
            <a:off x="838200" y="1294694"/>
            <a:ext cx="774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Chile, la </a:t>
            </a:r>
            <a:r>
              <a:rPr lang="es-MX" sz="1200" i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jornada excepcional</a:t>
            </a: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es un régimen especial autorizado por la Dirección del Trabajo cuando, por la naturaleza de las labores o ubicación del lugar de trabajo, no se puede aplicar la jornada ordinaria. </a:t>
            </a:r>
            <a:r>
              <a:rPr lang="pt-BR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Ejemplo: Faenas mineras, pesca, zonas apartadas. </a:t>
            </a:r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D94075F-1BA3-8691-4A6B-1E377642D667}"/>
              </a:ext>
            </a:extLst>
          </p:cNvPr>
          <p:cNvSpPr txBox="1"/>
          <p:nvPr/>
        </p:nvSpPr>
        <p:spPr>
          <a:xfrm>
            <a:off x="10513377" y="3047788"/>
            <a:ext cx="1097377" cy="784830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9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 plazo que tiene la DT para pronunciarse es de </a:t>
            </a:r>
            <a:r>
              <a:rPr lang="es-MX" sz="900" b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30 días hábiles. </a:t>
            </a:r>
            <a:endParaRPr lang="es-CL" sz="900" b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D6DB82E-B019-AD95-2988-2F73127F4668}"/>
              </a:ext>
            </a:extLst>
          </p:cNvPr>
          <p:cNvSpPr txBox="1"/>
          <p:nvPr/>
        </p:nvSpPr>
        <p:spPr>
          <a:xfrm>
            <a:off x="9592698" y="1416553"/>
            <a:ext cx="2018056" cy="116955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000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Esta actividad tiene un proceso de tramitación, requisitos y exigencias que deben tener en cuenta ante la solicitud del sistema de jornada de trabajo especial que </a:t>
            </a:r>
            <a:r>
              <a:rPr lang="es-MX" sz="1000" b="1" i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autoriza la Dirección del Trabajo.</a:t>
            </a:r>
            <a:endParaRPr lang="es-CL" sz="1000" b="1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0E28C2D-6D73-3D4B-3ECD-420AEF625170}"/>
              </a:ext>
            </a:extLst>
          </p:cNvPr>
          <p:cNvSpPr txBox="1"/>
          <p:nvPr/>
        </p:nvSpPr>
        <p:spPr>
          <a:xfrm>
            <a:off x="7494454" y="5888834"/>
            <a:ext cx="218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Establece las </a:t>
            </a:r>
            <a:r>
              <a:rPr lang="es-MX" sz="1000" err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hrs</a:t>
            </a:r>
            <a:r>
              <a:rPr lang="es-MX" sz="10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de trabajo que corresponden a este turno. Escoge entre las opciones que verás al hacer clic.</a:t>
            </a: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E7E57469-D31A-6ACB-02AF-F624F57AA0F4}"/>
              </a:ext>
            </a:extLst>
          </p:cNvPr>
          <p:cNvSpPr/>
          <p:nvPr/>
        </p:nvSpPr>
        <p:spPr>
          <a:xfrm>
            <a:off x="7467040" y="5831066"/>
            <a:ext cx="2226867" cy="775532"/>
          </a:xfrm>
          <a:prstGeom prst="round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5" name="Gráfico 34" descr="Lupa con relleno sólido">
            <a:extLst>
              <a:ext uri="{FF2B5EF4-FFF2-40B4-BE49-F238E27FC236}">
                <a16:creationId xmlns:a16="http://schemas.microsoft.com/office/drawing/2014/main" id="{7E6E1D24-D366-CFC1-5499-E0F9B88739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807109" y="716912"/>
            <a:ext cx="577782" cy="577782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1CE01186-3639-A1FC-C153-94C0E54FA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70" y="1958900"/>
            <a:ext cx="8735937" cy="3534432"/>
          </a:xfrm>
          <a:prstGeom prst="rect">
            <a:avLst/>
          </a:prstGeom>
        </p:spPr>
      </p:pic>
      <p:pic>
        <p:nvPicPr>
          <p:cNvPr id="39" name="Gráfico 38" descr="Apretón de manos con relleno sólido">
            <a:extLst>
              <a:ext uri="{FF2B5EF4-FFF2-40B4-BE49-F238E27FC236}">
                <a16:creationId xmlns:a16="http://schemas.microsoft.com/office/drawing/2014/main" id="{3E1B801C-1A3B-4666-DE37-A4ECBABA935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41307" y="897390"/>
            <a:ext cx="914400" cy="914400"/>
          </a:xfrm>
          <a:prstGeom prst="rect">
            <a:avLst/>
          </a:prstGeom>
        </p:spPr>
      </p:pic>
      <p:pic>
        <p:nvPicPr>
          <p:cNvPr id="43" name="Gráfico 42" descr="Calendario con relleno sólido">
            <a:extLst>
              <a:ext uri="{FF2B5EF4-FFF2-40B4-BE49-F238E27FC236}">
                <a16:creationId xmlns:a16="http://schemas.microsoft.com/office/drawing/2014/main" id="{B819432A-19DC-0A77-B250-5F4CD8A1DD9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9651" y="2616109"/>
            <a:ext cx="549920" cy="549920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B66A9CA3-29A4-C184-515C-580EE4A510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2698" y="4294302"/>
            <a:ext cx="1989059" cy="1416709"/>
          </a:xfrm>
          <a:prstGeom prst="rect">
            <a:avLst/>
          </a:prstGeom>
        </p:spPr>
      </p:pic>
      <p:sp>
        <p:nvSpPr>
          <p:cNvPr id="46" name="Elipse 45">
            <a:extLst>
              <a:ext uri="{FF2B5EF4-FFF2-40B4-BE49-F238E27FC236}">
                <a16:creationId xmlns:a16="http://schemas.microsoft.com/office/drawing/2014/main" id="{458AC44C-6088-1465-8E73-4EE3CFBF8EDF}"/>
              </a:ext>
            </a:extLst>
          </p:cNvPr>
          <p:cNvSpPr/>
          <p:nvPr/>
        </p:nvSpPr>
        <p:spPr>
          <a:xfrm>
            <a:off x="9271593" y="3891529"/>
            <a:ext cx="2604978" cy="229662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4A6F9B78-B516-CBEF-8B23-FED332B8B968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6384891" y="3659441"/>
            <a:ext cx="4189191" cy="23208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4E9831A7-6D79-94E9-A194-13014DB36595}"/>
              </a:ext>
            </a:extLst>
          </p:cNvPr>
          <p:cNvCxnSpPr>
            <a:cxnSpLocks/>
            <a:endCxn id="46" idx="3"/>
          </p:cNvCxnSpPr>
          <p:nvPr/>
        </p:nvCxnSpPr>
        <p:spPr>
          <a:xfrm>
            <a:off x="6384891" y="3686954"/>
            <a:ext cx="3268192" cy="216486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7" name="Imagen 56">
            <a:extLst>
              <a:ext uri="{FF2B5EF4-FFF2-40B4-BE49-F238E27FC236}">
                <a16:creationId xmlns:a16="http://schemas.microsoft.com/office/drawing/2014/main" id="{4D2AE6AE-C459-04F8-E8E6-EACC6B043C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960" y="4573263"/>
            <a:ext cx="1941733" cy="1369315"/>
          </a:xfrm>
          <a:prstGeom prst="rect">
            <a:avLst/>
          </a:prstGeom>
        </p:spPr>
      </p:pic>
      <p:sp>
        <p:nvSpPr>
          <p:cNvPr id="58" name="Elipse 57">
            <a:extLst>
              <a:ext uri="{FF2B5EF4-FFF2-40B4-BE49-F238E27FC236}">
                <a16:creationId xmlns:a16="http://schemas.microsoft.com/office/drawing/2014/main" id="{37FFD695-BB8A-0276-2D31-2F71A1BADD68}"/>
              </a:ext>
            </a:extLst>
          </p:cNvPr>
          <p:cNvSpPr/>
          <p:nvPr/>
        </p:nvSpPr>
        <p:spPr>
          <a:xfrm>
            <a:off x="454495" y="4209242"/>
            <a:ext cx="2519607" cy="1978907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60" name="Conector recto 59">
            <a:extLst>
              <a:ext uri="{FF2B5EF4-FFF2-40B4-BE49-F238E27FC236}">
                <a16:creationId xmlns:a16="http://schemas.microsoft.com/office/drawing/2014/main" id="{E16E687C-FA1A-AA6D-5E3A-EB1B9BE13FB7}"/>
              </a:ext>
            </a:extLst>
          </p:cNvPr>
          <p:cNvCxnSpPr>
            <a:cxnSpLocks/>
          </p:cNvCxnSpPr>
          <p:nvPr/>
        </p:nvCxnSpPr>
        <p:spPr>
          <a:xfrm flipH="1">
            <a:off x="1488558" y="3771304"/>
            <a:ext cx="1780419" cy="44857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3E49A192-8482-AB41-D01A-AC57B7BE750D}"/>
              </a:ext>
            </a:extLst>
          </p:cNvPr>
          <p:cNvCxnSpPr>
            <a:cxnSpLocks/>
            <a:endCxn id="58" idx="6"/>
          </p:cNvCxnSpPr>
          <p:nvPr/>
        </p:nvCxnSpPr>
        <p:spPr>
          <a:xfrm flipH="1">
            <a:off x="2974102" y="3760671"/>
            <a:ext cx="287160" cy="143802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8" name="CuadroTexto 67">
            <a:extLst>
              <a:ext uri="{FF2B5EF4-FFF2-40B4-BE49-F238E27FC236}">
                <a16:creationId xmlns:a16="http://schemas.microsoft.com/office/drawing/2014/main" id="{62292F86-B041-CB6F-BE20-79973D19162B}"/>
              </a:ext>
            </a:extLst>
          </p:cNvPr>
          <p:cNvSpPr txBox="1"/>
          <p:nvPr/>
        </p:nvSpPr>
        <p:spPr>
          <a:xfrm>
            <a:off x="649240" y="6438250"/>
            <a:ext cx="46497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MX" sz="1100" b="0" i="1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Todo lo que tiene asterisco (*) es de carácter obligatorio.</a:t>
            </a:r>
            <a:endParaRPr lang="es-CL" sz="1600" i="1"/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3F000317-5F1E-DAD1-5449-74A2E378E051}"/>
              </a:ext>
            </a:extLst>
          </p:cNvPr>
          <p:cNvSpPr txBox="1"/>
          <p:nvPr/>
        </p:nvSpPr>
        <p:spPr>
          <a:xfrm>
            <a:off x="2814085" y="5688779"/>
            <a:ext cx="1832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Determina a través de esta opción, cual será la modalidad en relación, del trabajo v/s descanso.</a:t>
            </a:r>
          </a:p>
        </p:txBody>
      </p:sp>
      <p:sp>
        <p:nvSpPr>
          <p:cNvPr id="76" name="Rectángulo: esquinas redondeadas 75">
            <a:extLst>
              <a:ext uri="{FF2B5EF4-FFF2-40B4-BE49-F238E27FC236}">
                <a16:creationId xmlns:a16="http://schemas.microsoft.com/office/drawing/2014/main" id="{72069D53-B09B-D678-A42C-6480C4125E65}"/>
              </a:ext>
            </a:extLst>
          </p:cNvPr>
          <p:cNvSpPr/>
          <p:nvPr/>
        </p:nvSpPr>
        <p:spPr>
          <a:xfrm>
            <a:off x="2782547" y="5647913"/>
            <a:ext cx="1863881" cy="748752"/>
          </a:xfrm>
          <a:prstGeom prst="round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01815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2E17F-02C2-8F76-A808-DA5BF5CED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56E8480-C4B3-FB4D-77F8-0AE2BBEB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8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Turnos – Jornada Extraordinaria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7F2507-70FE-188A-B407-E4ACAE24E78C}"/>
              </a:ext>
            </a:extLst>
          </p:cNvPr>
          <p:cNvSpPr txBox="1"/>
          <p:nvPr/>
        </p:nvSpPr>
        <p:spPr>
          <a:xfrm>
            <a:off x="838199" y="1294694"/>
            <a:ext cx="9347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Esta última parte, sólo aplica en caso de que previamente se haya gestionado la solicitud de jornada excepcional.</a:t>
            </a:r>
          </a:p>
          <a:p>
            <a:pPr algn="just"/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cuyo caso, es necesario completar los siguientes campos.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D1CAACF-298E-9EC5-F129-F32A92D6B5F7}"/>
              </a:ext>
            </a:extLst>
          </p:cNvPr>
          <p:cNvSpPr txBox="1"/>
          <p:nvPr/>
        </p:nvSpPr>
        <p:spPr>
          <a:xfrm>
            <a:off x="859463" y="3529013"/>
            <a:ext cx="3616842" cy="1728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Número de Resolución: </a:t>
            </a:r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abreviatura</a:t>
            </a:r>
          </a:p>
          <a:p>
            <a:pPr>
              <a:lnSpc>
                <a:spcPct val="150000"/>
              </a:lnSpc>
            </a:pPr>
            <a:r>
              <a:rPr lang="es-CL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Fecha Resolución: </a:t>
            </a:r>
            <a:r>
              <a:rPr lang="es-CL" sz="1200" err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dd</a:t>
            </a:r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-mm-</a:t>
            </a:r>
            <a:r>
              <a:rPr lang="es-CL" sz="1200" err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aaaa</a:t>
            </a:r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s-CL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Excepcionalidad: </a:t>
            </a:r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mínimo 00:30:00 minutos.</a:t>
            </a:r>
          </a:p>
          <a:p>
            <a:pPr>
              <a:lnSpc>
                <a:spcPct val="150000"/>
              </a:lnSpc>
            </a:pPr>
            <a:r>
              <a:rPr lang="es-CL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Justificación legal: </a:t>
            </a:r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hora de inicio y término del turno.</a:t>
            </a:r>
          </a:p>
          <a:p>
            <a:pPr>
              <a:lnSpc>
                <a:spcPct val="150000"/>
              </a:lnSpc>
            </a:pPr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5FE9B2F9-1819-656F-2C37-5FC31FF049DE}"/>
              </a:ext>
            </a:extLst>
          </p:cNvPr>
          <p:cNvSpPr/>
          <p:nvPr/>
        </p:nvSpPr>
        <p:spPr>
          <a:xfrm>
            <a:off x="8130363" y="3791813"/>
            <a:ext cx="3616842" cy="1742364"/>
          </a:xfrm>
          <a:prstGeom prst="round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5" name="Gráfico 34" descr="Lupa con relleno sólido">
            <a:extLst>
              <a:ext uri="{FF2B5EF4-FFF2-40B4-BE49-F238E27FC236}">
                <a16:creationId xmlns:a16="http://schemas.microsoft.com/office/drawing/2014/main" id="{AF424721-6B07-D847-EFAD-7F93DC86ADF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7109" y="716912"/>
            <a:ext cx="577782" cy="57778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8580531-2219-28A4-428C-F5B6AEA53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63" y="2050979"/>
            <a:ext cx="9474687" cy="137802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59749E9-8AAF-2DEF-22AE-EE78A1D0CB75}"/>
              </a:ext>
            </a:extLst>
          </p:cNvPr>
          <p:cNvSpPr txBox="1"/>
          <p:nvPr/>
        </p:nvSpPr>
        <p:spPr>
          <a:xfrm>
            <a:off x="8101566" y="5943978"/>
            <a:ext cx="3219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>
                <a:latin typeface="Poppins" panose="00000500000000000000" pitchFamily="2" charset="0"/>
                <a:cs typeface="Poppins" panose="00000500000000000000" pitchFamily="2" charset="0"/>
                <a:hlinkClick r:id="rId5"/>
              </a:rPr>
              <a:t>Qué es la Jornada Excepcional</a:t>
            </a:r>
            <a:r>
              <a:rPr lang="es-CL" sz="120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  <a:hlinkClick r:id="rId6"/>
              </a:rPr>
              <a:t>Cómo Solicitar Jornada Excepcional</a:t>
            </a:r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CL" sz="1200">
                <a:latin typeface="Poppins" panose="00000500000000000000" pitchFamily="2" charset="0"/>
                <a:cs typeface="Poppins" panose="00000500000000000000" pitchFamily="2" charset="0"/>
                <a:hlinkClick r:id="rId7"/>
              </a:rPr>
              <a:t>Guía Usuario</a:t>
            </a:r>
            <a:endParaRPr lang="es-CL" sz="12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8" name="Imagen 7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FAA63C49-98FD-B87E-4A7B-652263AC12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3" t="9888" r="30115" b="7468"/>
          <a:stretch>
            <a:fillRect/>
          </a:stretch>
        </p:blipFill>
        <p:spPr>
          <a:xfrm>
            <a:off x="10960395" y="5600603"/>
            <a:ext cx="786810" cy="83451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4E226DF-21C0-DC58-C488-CB50E6E64D81}"/>
              </a:ext>
            </a:extLst>
          </p:cNvPr>
          <p:cNvSpPr txBox="1"/>
          <p:nvPr/>
        </p:nvSpPr>
        <p:spPr>
          <a:xfrm>
            <a:off x="8109097" y="3878165"/>
            <a:ext cx="36168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Confirma la autorización de la DT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Verifica que la empresa cuente con resolución vigente para aplicar jornada excepcional.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Tener a mano el documento y fecha de vigencia.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Luego completa cada campo.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Guarda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284631B-4A08-2D2A-2CE4-D8FF1AFC61BA}"/>
              </a:ext>
            </a:extLst>
          </p:cNvPr>
          <p:cNvSpPr txBox="1"/>
          <p:nvPr/>
        </p:nvSpPr>
        <p:spPr>
          <a:xfrm>
            <a:off x="4540563" y="4686555"/>
            <a:ext cx="3486571" cy="121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autorización se otorga </a:t>
            </a:r>
            <a:r>
              <a:rPr lang="es-MX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solo a obras o faenas</a:t>
            </a: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MX" sz="12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 se encuentran exceptuadas del descanso en domingos y festivos</a:t>
            </a:r>
            <a:r>
              <a:rPr lang="es-MX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y que debido a las características especiales de los servicios que prestan, no pueden ejecutarse en la jornada ordinaria.</a:t>
            </a:r>
            <a:endParaRPr lang="es-CL" sz="120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226D359B-CA7D-9E32-1390-C121C0C18725}"/>
              </a:ext>
            </a:extLst>
          </p:cNvPr>
          <p:cNvSpPr/>
          <p:nvPr/>
        </p:nvSpPr>
        <p:spPr>
          <a:xfrm>
            <a:off x="4517065" y="4662995"/>
            <a:ext cx="3540641" cy="1218301"/>
          </a:xfrm>
          <a:prstGeom prst="round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421B4BA7-9B58-3881-4E7D-BF818D1241D9}"/>
              </a:ext>
            </a:extLst>
          </p:cNvPr>
          <p:cNvSpPr/>
          <p:nvPr/>
        </p:nvSpPr>
        <p:spPr>
          <a:xfrm>
            <a:off x="848830" y="3505237"/>
            <a:ext cx="3540641" cy="1523963"/>
          </a:xfrm>
          <a:prstGeom prst="roundRect">
            <a:avLst/>
          </a:prstGeom>
          <a:noFill/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6969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7C82F-B0C4-A694-0AC2-5C67408C5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ABECFFD-B788-9AF2-1EE1-88707DD4C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8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Lugares de Trabajo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C3C2638-320F-A725-64CA-C0F06E98B53E}"/>
              </a:ext>
            </a:extLst>
          </p:cNvPr>
          <p:cNvSpPr txBox="1"/>
          <p:nvPr/>
        </p:nvSpPr>
        <p:spPr>
          <a:xfrm>
            <a:off x="838199" y="1294694"/>
            <a:ext cx="97943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Ruta: Haz clic en el ícono del módulo &gt; luego en Asistencia sección Gestiones. Posiciónate en la tercera pestaña, haz clic en el  signo más (+) donde muestra la fecha en amarillo. Podrás crear los lugares de trabajo que tengas; esta acción se puede hacer uno a uno.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8CF62D-5CB7-5C23-B784-6C193E12C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063680"/>
            <a:ext cx="10557222" cy="28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7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3D2C0-9672-02D8-4373-F14952832A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64CC3352-1413-8702-10CD-2691BD14E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79"/>
            <a:ext cx="10515600" cy="993674"/>
          </a:xfrm>
        </p:spPr>
        <p:txBody>
          <a:bodyPr>
            <a:normAutofit/>
          </a:bodyPr>
          <a:lstStyle/>
          <a:p>
            <a: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Gestiones</a:t>
            </a:r>
            <a:br>
              <a:rPr lang="es-CL" sz="2800" b="1">
                <a:solidFill>
                  <a:srgbClr val="00B050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r>
              <a:rPr lang="es-CL" sz="1800" b="1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Paso a paso </a:t>
            </a:r>
            <a:r>
              <a:rPr lang="es-CL" sz="18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 </a:t>
            </a:r>
            <a:r>
              <a:rPr lang="es-CL" sz="160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Lugares de Trabajo</a:t>
            </a:r>
            <a:endParaRPr lang="es-CL" sz="1800">
              <a:solidFill>
                <a:srgbClr val="595959"/>
              </a:solidFill>
              <a:highlight>
                <a:srgbClr val="FFFF00"/>
              </a:highlight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DA716F9-731C-4F23-CC23-CDF3CDD5EBE9}"/>
              </a:ext>
            </a:extLst>
          </p:cNvPr>
          <p:cNvSpPr txBox="1"/>
          <p:nvPr/>
        </p:nvSpPr>
        <p:spPr>
          <a:xfrm>
            <a:off x="838199" y="1294694"/>
            <a:ext cx="10283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El sistema  permite la </a:t>
            </a:r>
            <a:r>
              <a:rPr lang="es-MX" sz="1200" b="1" dirty="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búsqueda simultánea de uno o más trabajadores mediante su ubicación geográfica</a:t>
            </a:r>
            <a:r>
              <a:rPr lang="es-MX" sz="1200" dirty="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Para ello la plataforma exhibirá en pantalla una ventana que al ser seleccionada desplegará un listado de los locales o faenas de la empresa.</a:t>
            </a:r>
          </a:p>
          <a:p>
            <a:endParaRPr lang="es-MX" sz="1200" dirty="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s-MX" sz="1200" dirty="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La selección del lugar de trabajo es obligatoria para la generación de reportes que consideren la ubicación efectiva de prestación de servicios.</a:t>
            </a:r>
          </a:p>
          <a:p>
            <a:endParaRPr lang="es-MX" sz="1200" dirty="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s-MX" sz="1200" dirty="0">
                <a:solidFill>
                  <a:srgbClr val="595959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procesos relacionados con asignación de turnos, el sistema considerará la ubicación del trabajador para filtrar y mostrar sólo a quienes correspondan al lugar de trabajo asociado al turno requerido.</a:t>
            </a:r>
            <a:endParaRPr lang="es-CL" sz="1200" dirty="0">
              <a:solidFill>
                <a:srgbClr val="595959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224B779-81E1-A245-0FF1-77A45EBA8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423" y="3049020"/>
            <a:ext cx="9167008" cy="3230309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9428030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2234</Words>
  <Application>Microsoft Office PowerPoint</Application>
  <PresentationFormat>Panorámica</PresentationFormat>
  <Paragraphs>161</Paragraphs>
  <Slides>22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Gestiones Objetivo</vt:lpstr>
      <vt:lpstr>Gestiones Paso a paso / Tipos de Turnos según la DT</vt:lpstr>
      <vt:lpstr>Gestiones Paso a paso / Turnos</vt:lpstr>
      <vt:lpstr>Gestiones Paso a paso / Turnos</vt:lpstr>
      <vt:lpstr>Gestiones Paso a paso / Turnos</vt:lpstr>
      <vt:lpstr>Gestiones Paso a paso / Turnos – Jornada Extraordinaria</vt:lpstr>
      <vt:lpstr>Gestiones Paso a paso / Turnos – Jornada Extraordinaria</vt:lpstr>
      <vt:lpstr>Gestiones Paso a paso / Lugares de Trabajo</vt:lpstr>
      <vt:lpstr>Gestiones Paso a paso / Lugares de Trabajo</vt:lpstr>
      <vt:lpstr>Gestiones Paso a paso / Lugares de Trabajo</vt:lpstr>
      <vt:lpstr>Gestiones Paso a paso / Lugares de Trabajo</vt:lpstr>
      <vt:lpstr>Gestiones Paso a paso / Lugares de Trabajo</vt:lpstr>
      <vt:lpstr>Gestiones Paso a paso / Asignación de Turnos &amp; Lugares de trabajo</vt:lpstr>
      <vt:lpstr>Gestiones Paso a paso / Asignación de Turnos &amp; Lugares de trabajo</vt:lpstr>
      <vt:lpstr>Gestiones Paso a paso / Asignación de turnos &amp; Lugares de trabajo</vt:lpstr>
      <vt:lpstr>Gestiones Paso a paso / Asignación de Turnos &amp; Lugares de trabajo</vt:lpstr>
      <vt:lpstr>Gestiones Paso a paso / Notificaciones</vt:lpstr>
      <vt:lpstr>Gestiones Paso a paso / Notificaciones</vt:lpstr>
      <vt:lpstr>Gestiones Paso a paso / Notificaciones</vt:lpstr>
      <vt:lpstr>Gestiones Paso a paso / Notificaciones</vt:lpstr>
      <vt:lpstr>Gestiones Paso a paso / Empleados Externos</vt:lpstr>
      <vt:lpstr>Gestiones Definición / Empleados Externos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Francisco Queupil</dc:creator>
  <cp:lastModifiedBy>Francisco Queupil</cp:lastModifiedBy>
  <cp:revision>2</cp:revision>
  <dcterms:created xsi:type="dcterms:W3CDTF">2025-12-11T13:16:16Z</dcterms:created>
  <dcterms:modified xsi:type="dcterms:W3CDTF">2026-04-10T20:29:58Z</dcterms:modified>
</cp:coreProperties>
</file>