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40" r:id="rId3"/>
    <p:sldId id="349" r:id="rId4"/>
    <p:sldId id="350" r:id="rId5"/>
    <p:sldId id="351" r:id="rId6"/>
    <p:sldId id="352" r:id="rId7"/>
    <p:sldId id="353" r:id="rId8"/>
    <p:sldId id="354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ras Extras" id="{A2BF2E95-A781-4C0C-A77F-BF56343F092F}">
          <p14:sldIdLst>
            <p14:sldId id="334"/>
            <p14:sldId id="340"/>
            <p14:sldId id="349"/>
            <p14:sldId id="350"/>
            <p14:sldId id="351"/>
            <p14:sldId id="352"/>
            <p14:sldId id="353"/>
            <p14:sldId id="3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D9765-5607-F5BC-FED0-B23731E64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D6CCBC-0F2C-5105-9D63-DF22C91D9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DC357E-CB66-FCD4-6740-CAE5415E8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D78AF7-77F6-5A8B-C5E5-F44339563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0300D8-E6E6-711B-C08B-95C4744B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765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D69D0C-B7BC-0ABE-C239-A784BEA12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F12094C-4840-4E6E-A078-0D26C47A90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DB5C1C-C60B-3232-C386-B1F0BD857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E5EB6D-F94E-8C8A-B067-703BDFDEA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6F5555-9E19-C3E6-9958-57B6E2EB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076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23AFC0-37A9-13CA-4D86-6CA7E6A6DD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7BA7B9-15A2-5790-1692-766499D0F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614235-87C8-D21D-028E-EF26F35F3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25BFF0-5760-B486-7A25-EAC3B684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D099B9-B653-ADF2-30B3-BD19C9BFA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644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ED77EB-B89A-8B3A-72E7-3BD7431D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3BE4E9-5D39-37F1-971E-09AB3E9BA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40C9D0-2455-98C6-1BB9-5DE9924AB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C7DA12-7E02-1274-5010-218038CA8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71F2A0-C7B2-3B18-B5A3-B61FD50D8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008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8B399C-97BB-1CE2-820D-DCF39BE1C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4CFF21-05D9-CC19-5DB4-98B1E4349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EF58D3-4E84-C57A-C53C-C13185C21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2C667F-42C2-7C1A-DBE3-B101F1907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C194E9-5EDA-7AD2-9008-392BF6D63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2542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ACCDC5-AFEC-582D-D0F6-9AEA3B7AB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7D24F5-1C23-AA13-B007-04DD0E4A0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84F996-3AE6-02C8-9CEB-DA93DAC53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1133FB-9394-007A-F136-888C27AB8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E09268-5B51-B876-A8D5-F26907541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B26994-2918-E201-7E76-00AB02760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027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3A385F-B3A3-3C96-01E8-238016A86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CEEE52-268E-0AB1-9343-6B3DA7A39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7C3B83-BE74-80A5-D4B1-06520AC30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2AC1BE0-5DF0-458B-4C8E-4810883C8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2BDA6F9-BB59-EC58-D5F5-4C590829AA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85849D2-D1C7-5158-E811-F90335C5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D9FDE81-35BB-C622-B9E8-7E58FD5FB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C632C6C-64A5-4697-5FA2-4FA9505A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974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13C419-3366-2353-F5EE-0F10650CF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5F079A4-22EA-6EB4-4009-D201B6096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377ACBF-2283-1585-8DC2-70DE168F2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DBA25E8-936F-7057-220C-3FA050342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726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FFE4122-EDEB-9E49-82D6-B0EA1D59E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3264299-D4BC-34E0-EE0F-9FC61DD7B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952DD2B-9236-307E-6BDB-FB4428025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157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7A634-05E4-DB0E-9C3B-CC4894288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6F7F5D-91B6-BD84-95B1-C753B2893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97B7E02-01EB-B379-55B7-A65FA94CA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A25DB7-D0B5-D58F-55DB-B953A07E4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1EC3BF-AA67-F44B-3BAE-8162D2A91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FEE0B9-90D2-BA7C-F629-0B320FD2E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1214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E97C48-7396-7884-5F93-5F92B4AD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A44874B-1F2F-DAA8-8EDC-801E0751B6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CACEAA-45E4-C298-322C-D5894BDF7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C57275-1FBF-E8AB-69DC-9C7BC26A2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B6FFA0-AE7F-82C0-796C-4E8679182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28A78D-3390-E216-A9F4-2FD8DF5E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469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EE6ADA0-9544-EBF8-5CBF-E0CA3A98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354B419-F217-2213-0DF8-85C1EAA9C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C91C2C-55D2-0F5B-D149-226E90BE7C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C6D0DE-75F7-4CBA-9E16-FA23EB149562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E61A4C-8DB2-6B2B-13C8-6E527366A2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E9604B-FCBB-377F-834C-947FB775EC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65FB79-1B52-4F0F-8A12-2D32DF25FD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7356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t.gob.cl/portal/1628/w3-article-95182.html" TargetMode="External"/><Relationship Id="rId2" Type="http://schemas.openxmlformats.org/officeDocument/2006/relationships/hyperlink" Target="https://www.bcn.cl/portal/leyfacil/recurso/horas-extraordinaria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hyperlink" Target="https://www.dt.gob.cl/portal/1628/w3-article-60157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6AE94-BCB4-BC33-3961-FE5FDE883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3A3B8F8-07C4-61E9-B9DC-C6D36F8F9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Horas Extras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Objetivo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71B13C8-FD31-BCCF-8862-16200F839BBB}"/>
              </a:ext>
            </a:extLst>
          </p:cNvPr>
          <p:cNvSpPr txBox="1"/>
          <p:nvPr/>
        </p:nvSpPr>
        <p:spPr>
          <a:xfrm>
            <a:off x="924738" y="1434164"/>
            <a:ext cx="990175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 esta sección, cada usuario administrador podrá visualizar las horas extras de los colaboradores que hayan marcado posterior a la jornada ordinaria. 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Según lo que indica la Dirección del Trabajo, cada colaborador tiene la capacidad de poder generar horas extras; con un máximo de 2 horas diarias.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ley establece un pago mínimo del 50% sobre el valor de la hora ordinaria. Es decir; </a:t>
            </a:r>
            <a:r>
              <a:rPr lang="es-MX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 la hora semanal vale $1.000, cada hora extraordinaria valdría $1.500.</a:t>
            </a:r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Fuente: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1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  <a:hlinkClick r:id="rId2"/>
              </a:rPr>
              <a:t>https://www.bcn.cl/portal/leyfacil/recurso/horas-extraordinarias</a:t>
            </a:r>
            <a:r>
              <a:rPr lang="es-CL" sz="11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algn="just"/>
            <a:r>
              <a:rPr lang="es-CL" sz="11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  <a:hlinkClick r:id="rId3"/>
              </a:rPr>
              <a:t>https://www.dt.gob.cl/portal/1628/w3-article-95182.html</a:t>
            </a:r>
            <a:endParaRPr lang="es-CL" sz="11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1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  <a:hlinkClick r:id="rId4"/>
              </a:rPr>
              <a:t>https://www.dt.gob.cl/portal/1628/w3-article-60157.html</a:t>
            </a:r>
            <a:endParaRPr lang="es-CL" sz="11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Gráfico 5" descr="Cronómetro 75% con relleno sólido">
            <a:extLst>
              <a:ext uri="{FF2B5EF4-FFF2-40B4-BE49-F238E27FC236}">
                <a16:creationId xmlns:a16="http://schemas.microsoft.com/office/drawing/2014/main" id="{9B291C13-28A0-7971-7AA3-C14D5FEEFC8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912095" y="45094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127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CC7C1-8C9C-31AF-C34E-8F8217561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7D6BFEA-86ED-FBBE-F49F-D8FBA3376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Horas Extras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3B94866-79A6-B0C5-C10C-5526DE217449}"/>
              </a:ext>
            </a:extLst>
          </p:cNvPr>
          <p:cNvSpPr txBox="1"/>
          <p:nvPr/>
        </p:nvSpPr>
        <p:spPr>
          <a:xfrm>
            <a:off x="838200" y="1434164"/>
            <a:ext cx="10368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Ruta: Haz clic en el ícono del módulo &gt; luego en Asistencia sección “Horas extras”.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Podrás identificar todos los registros de horas extras que se estén produciendo; al marcar la salida posterior al término de la hora jornada laboral.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DE9181C-1439-53FF-18E5-807E93C7B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8325" y="2295126"/>
            <a:ext cx="8655350" cy="385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735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B146E-97FA-AF41-CA85-E213F06C0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4AD61B3-808A-1C57-95E0-930476DF6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Horas Extras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9EA35B2-2D7F-8465-5CD8-5B57970104D5}"/>
              </a:ext>
            </a:extLst>
          </p:cNvPr>
          <p:cNvSpPr txBox="1"/>
          <p:nvPr/>
        </p:nvSpPr>
        <p:spPr>
          <a:xfrm>
            <a:off x="838200" y="1434164"/>
            <a:ext cx="9901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Podrás revisar la información   POR EL MOMENTO NO SE VISUALIZA NADA, SE HABLÓ C/ AILEEN PARA VER DETALLE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B91488D-DA80-D32D-0C07-EB5C54DDDA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3171" y="4201791"/>
            <a:ext cx="1276416" cy="9588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0333080-A523-8B1F-5370-10F9F31A3F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078" y="2105332"/>
            <a:ext cx="9715999" cy="1739989"/>
          </a:xfrm>
          <a:prstGeom prst="rect">
            <a:avLst/>
          </a:prstGeom>
        </p:spPr>
      </p:pic>
      <p:sp>
        <p:nvSpPr>
          <p:cNvPr id="9" name="Elipse 8">
            <a:extLst>
              <a:ext uri="{FF2B5EF4-FFF2-40B4-BE49-F238E27FC236}">
                <a16:creationId xmlns:a16="http://schemas.microsoft.com/office/drawing/2014/main" id="{7E0A6FA7-E624-1665-5534-7D937B0F7D7E}"/>
              </a:ext>
            </a:extLst>
          </p:cNvPr>
          <p:cNvSpPr/>
          <p:nvPr/>
        </p:nvSpPr>
        <p:spPr>
          <a:xfrm>
            <a:off x="8208205" y="4020372"/>
            <a:ext cx="1504847" cy="1428137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8F7EC2AF-2C15-E58E-7F1D-D1896EC106C1}"/>
              </a:ext>
            </a:extLst>
          </p:cNvPr>
          <p:cNvCxnSpPr>
            <a:cxnSpLocks/>
          </p:cNvCxnSpPr>
          <p:nvPr/>
        </p:nvCxnSpPr>
        <p:spPr>
          <a:xfrm flipV="1">
            <a:off x="8812530" y="3627236"/>
            <a:ext cx="1460078" cy="40456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CC51FDA-2AF1-2804-989A-5F8A36D70417}"/>
              </a:ext>
            </a:extLst>
          </p:cNvPr>
          <p:cNvCxnSpPr>
            <a:cxnSpLocks/>
          </p:cNvCxnSpPr>
          <p:nvPr/>
        </p:nvCxnSpPr>
        <p:spPr>
          <a:xfrm flipV="1">
            <a:off x="9715499" y="3615806"/>
            <a:ext cx="568539" cy="12104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80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078A4-A22B-2E38-50AA-6973AAEA6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45F2DDB-1532-ED3A-10AA-8D404AD1E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Horas Extras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208E983-D915-6EA4-058B-295F5B38ACC3}"/>
              </a:ext>
            </a:extLst>
          </p:cNvPr>
          <p:cNvSpPr txBox="1"/>
          <p:nvPr/>
        </p:nvSpPr>
        <p:spPr>
          <a:xfrm>
            <a:off x="838200" y="1434164"/>
            <a:ext cx="9901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administrador podrá aprobar y/o rechazar según corresponda. En ambos casos le llega un mail notificando al colaborador del estado del registro. Esta acción se puede hacer de forma individual y masiva.</a:t>
            </a:r>
          </a:p>
        </p:txBody>
      </p:sp>
      <p:pic>
        <p:nvPicPr>
          <p:cNvPr id="27" name="Imagen 26">
            <a:extLst>
              <a:ext uri="{FF2B5EF4-FFF2-40B4-BE49-F238E27FC236}">
                <a16:creationId xmlns:a16="http://schemas.microsoft.com/office/drawing/2014/main" id="{BB2B56AD-17CB-D018-65BF-71705509E9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44"/>
          <a:stretch>
            <a:fillRect/>
          </a:stretch>
        </p:blipFill>
        <p:spPr>
          <a:xfrm>
            <a:off x="838200" y="2330953"/>
            <a:ext cx="6726910" cy="2154742"/>
          </a:xfrm>
          <a:prstGeom prst="rect">
            <a:avLst/>
          </a:prstGeom>
        </p:spPr>
      </p:pic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86F4E154-397A-81F7-894F-5AC2F42F4EA0}"/>
              </a:ext>
            </a:extLst>
          </p:cNvPr>
          <p:cNvSpPr/>
          <p:nvPr/>
        </p:nvSpPr>
        <p:spPr>
          <a:xfrm>
            <a:off x="838201" y="2330953"/>
            <a:ext cx="9508958" cy="2154742"/>
          </a:xfrm>
          <a:prstGeom prst="roundRect">
            <a:avLst>
              <a:gd name="adj" fmla="val 4076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3CDE1488-C532-D3B7-CAB6-9DFCB6F2FE57}"/>
              </a:ext>
            </a:extLst>
          </p:cNvPr>
          <p:cNvSpPr/>
          <p:nvPr/>
        </p:nvSpPr>
        <p:spPr>
          <a:xfrm>
            <a:off x="4685247" y="2938046"/>
            <a:ext cx="5876222" cy="2154743"/>
          </a:xfrm>
          <a:prstGeom prst="roundRect">
            <a:avLst>
              <a:gd name="adj" fmla="val 2122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1C742403-40F4-B7B1-8167-1F8CCFC5E3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9591" y="2950502"/>
            <a:ext cx="5785330" cy="208730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2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6CBE9-6ABC-5005-5B6C-45B963C70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F7D5D52-B934-95B3-9ACF-BA230FCF4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Horas Extras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 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5C81253-1D2F-BCA1-32BD-12BE404C5ECF}"/>
              </a:ext>
            </a:extLst>
          </p:cNvPr>
          <p:cNvSpPr txBox="1"/>
          <p:nvPr/>
        </p:nvSpPr>
        <p:spPr>
          <a:xfrm>
            <a:off x="838200" y="1434164"/>
            <a:ext cx="9901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Además de poder monitorear y gestionar la información, el administrador también podrá crear pactos de horas extras dentro de la misma sección; haciendo clic en el signo +.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31DED67-BE66-6B19-E928-2748241E1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299" y="2263442"/>
            <a:ext cx="9339401" cy="2331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857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160EE-BE64-98C2-41D6-F77AF9678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B327E40-CEA2-E780-0216-9DD57E98C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Horas Extras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D28C0B0-1BDA-9456-2BDC-51565675075C}"/>
              </a:ext>
            </a:extLst>
          </p:cNvPr>
          <p:cNvSpPr txBox="1"/>
          <p:nvPr/>
        </p:nvSpPr>
        <p:spPr>
          <a:xfrm>
            <a:off x="838200" y="1434164"/>
            <a:ext cx="1051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Selecciona al o los empleados que se necesites incluir en este pacto y luego presiona el botón siguiente. Cabe destacar que este paso se puede realizar tanto masivo como individual.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A32F9AF-EF0B-23AC-49C3-2C9BE93E8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874" y="2187707"/>
            <a:ext cx="7948407" cy="248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58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E4EA2-3136-DAEF-585A-7967DED04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FB4F944-A3CB-8162-147C-476376B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Horas Extras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974FDFB-3C3B-F655-7623-137BF8FED7A0}"/>
              </a:ext>
            </a:extLst>
          </p:cNvPr>
          <p:cNvSpPr txBox="1"/>
          <p:nvPr/>
        </p:nvSpPr>
        <p:spPr>
          <a:xfrm>
            <a:off x="838200" y="1434164"/>
            <a:ext cx="9901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Completa cada campo expuesto. Luego haz clic en el botón “Agregar”.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A3A6AE2-838E-F2D4-0582-2B5511BDE67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420"/>
          <a:stretch>
            <a:fillRect/>
          </a:stretch>
        </p:blipFill>
        <p:spPr>
          <a:xfrm>
            <a:off x="1754698" y="1913440"/>
            <a:ext cx="8362563" cy="357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167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F8A8C-ABFF-82EF-8B34-A851302B7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DAAA488-9F3D-94D6-EABD-C81A68571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Horas Extras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034865-7632-E60C-086C-BEC21B65FC2F}"/>
              </a:ext>
            </a:extLst>
          </p:cNvPr>
          <p:cNvSpPr txBox="1"/>
          <p:nvPr/>
        </p:nvSpPr>
        <p:spPr>
          <a:xfrm>
            <a:off x="838200" y="1434164"/>
            <a:ext cx="9901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Una vez se haya incorporado la información al colaborador; en el segundo recuadro. Guarda la información y tendrás la línea finalmente creada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BDF3A2A-EC0E-07D2-2155-C4AD2A8C68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241"/>
          <a:stretch>
            <a:fillRect/>
          </a:stretch>
        </p:blipFill>
        <p:spPr>
          <a:xfrm>
            <a:off x="1112784" y="1913440"/>
            <a:ext cx="5809011" cy="279350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9B5A635-C968-98E0-4C74-D280EC23D9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8845"/>
          <a:stretch>
            <a:fillRect/>
          </a:stretch>
        </p:blipFill>
        <p:spPr>
          <a:xfrm>
            <a:off x="1112784" y="4703288"/>
            <a:ext cx="5809011" cy="84714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CE5C6FA-B69A-2D2B-2A6C-DE2B3C6F9C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9" t="40425"/>
          <a:stretch>
            <a:fillRect/>
          </a:stretch>
        </p:blipFill>
        <p:spPr>
          <a:xfrm>
            <a:off x="1649231" y="5536116"/>
            <a:ext cx="9704569" cy="624230"/>
          </a:xfrm>
          <a:prstGeom prst="rect">
            <a:avLst/>
          </a:prstGeom>
        </p:spPr>
      </p:pic>
      <p:sp>
        <p:nvSpPr>
          <p:cNvPr id="9" name="Flecha: curvada hacia la derecha 8">
            <a:extLst>
              <a:ext uri="{FF2B5EF4-FFF2-40B4-BE49-F238E27FC236}">
                <a16:creationId xmlns:a16="http://schemas.microsoft.com/office/drawing/2014/main" id="{E0865B91-2879-DEE4-DAEF-263CB43D0625}"/>
              </a:ext>
            </a:extLst>
          </p:cNvPr>
          <p:cNvSpPr/>
          <p:nvPr/>
        </p:nvSpPr>
        <p:spPr>
          <a:xfrm>
            <a:off x="445030" y="4396843"/>
            <a:ext cx="667754" cy="1149267"/>
          </a:xfrm>
          <a:prstGeom prst="curvedRightArrow">
            <a:avLst>
              <a:gd name="adj1" fmla="val 37302"/>
              <a:gd name="adj2" fmla="val 37302"/>
              <a:gd name="adj3" fmla="val 23095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E3698289-287F-65AF-5B27-58B740F1FF3E}"/>
              </a:ext>
            </a:extLst>
          </p:cNvPr>
          <p:cNvSpPr/>
          <p:nvPr/>
        </p:nvSpPr>
        <p:spPr>
          <a:xfrm>
            <a:off x="1649231" y="5536116"/>
            <a:ext cx="9704569" cy="624230"/>
          </a:xfrm>
          <a:prstGeom prst="roundRect">
            <a:avLst>
              <a:gd name="adj" fmla="val 4076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525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Panorámica</PresentationFormat>
  <Paragraphs>39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Poppins</vt:lpstr>
      <vt:lpstr>Tema de Office</vt:lpstr>
      <vt:lpstr>Horas Extras Objetivo</vt:lpstr>
      <vt:lpstr>Horas Extras Paso a paso</vt:lpstr>
      <vt:lpstr>Horas Extras Paso a paso</vt:lpstr>
      <vt:lpstr>Horas Extras Paso a paso</vt:lpstr>
      <vt:lpstr>Horas Extras Paso a paso </vt:lpstr>
      <vt:lpstr>Horas Extras Paso a paso</vt:lpstr>
      <vt:lpstr>Horas Extras Paso a paso</vt:lpstr>
      <vt:lpstr>Horas Extras Paso a paso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Francisco Queupil</dc:creator>
  <cp:lastModifiedBy>Francisco Queupil</cp:lastModifiedBy>
  <cp:revision>1</cp:revision>
  <dcterms:created xsi:type="dcterms:W3CDTF">2025-12-11T13:17:59Z</dcterms:created>
  <dcterms:modified xsi:type="dcterms:W3CDTF">2025-12-11T13:18:13Z</dcterms:modified>
</cp:coreProperties>
</file>