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1" r:id="rId2"/>
    <p:sldId id="342" r:id="rId3"/>
    <p:sldId id="363" r:id="rId4"/>
    <p:sldId id="364" r:id="rId5"/>
    <p:sldId id="366" r:id="rId6"/>
    <p:sldId id="367" r:id="rId7"/>
    <p:sldId id="36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8" r:id="rId18"/>
    <p:sldId id="389" r:id="rId19"/>
    <p:sldId id="385" r:id="rId20"/>
    <p:sldId id="390" r:id="rId21"/>
    <p:sldId id="391" r:id="rId22"/>
    <p:sldId id="393" r:id="rId23"/>
    <p:sldId id="394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caciones" id="{3B4518C3-7497-4EED-9962-D086F7B4881D}">
          <p14:sldIdLst>
            <p14:sldId id="341"/>
            <p14:sldId id="342"/>
            <p14:sldId id="363"/>
            <p14:sldId id="364"/>
            <p14:sldId id="366"/>
            <p14:sldId id="367"/>
            <p14:sldId id="36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8"/>
            <p14:sldId id="389"/>
            <p14:sldId id="385"/>
            <p14:sldId id="390"/>
            <p14:sldId id="391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BB637-1B4D-4963-8309-F53DB16050FB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5FB0-AEC1-4A69-B04E-502881E213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6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113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940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EBD44-44A3-CE25-DA61-D962D07DE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F040A4-1DA4-05ED-D799-74CBB8134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D1433-83DA-CBD4-08A5-D8F89130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7FBF65-B1A6-DAC2-E328-40EA5B81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3398E-D4AA-6975-FB51-3EC3A9C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80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62F66-3FDC-98CB-15EA-5C4E90CB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3AD886-0CAC-7D83-E2A3-9477D05B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550E1-BE96-6B7A-4BB5-E108788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DD6BE8-0BB1-3734-3A63-4396EC53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BED0E-2A6B-FCFC-3946-C6D516F7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78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59090C-DBF9-0A69-805A-7A74EA344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60118D-3A73-4709-3025-85CF7D152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DB86-6440-6475-DFC9-5E1C2396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5DFFD-5D29-DC69-2D40-95D58801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A03FE-1757-606E-E1E6-96282AA7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34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5FEA-EE70-2807-995B-3E8D02A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F3508-820C-D5B1-7B8C-4355C746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A73AB0-903E-7D0A-F5C3-F5FBDDBA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8A6AB-115C-C367-A120-F182D389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88A7D7-CA11-A8C3-91F8-7DC3C548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3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3D2F2-A85A-F380-5983-774B15D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0DD63-12C5-4485-826C-BAB960D3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3D2513-F4A2-4653-9C76-7E50DCBC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5C199-6088-4BE9-D275-0CD98CA4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E7518-E4B6-963B-4D93-1B026B3B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95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3282-7848-51A5-CA53-AAB9C626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36A73-1487-1361-E7D6-24124F2C7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FD7CE6-042A-7CB0-C386-9FE62534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AFDA3E-2AE3-3ABE-D437-EAF84E23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B75FA-19E1-F966-381A-263EE45B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A14CFB-B919-6C4C-3B05-A5DB9DC2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42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ADCD2-69B1-D6F5-AF40-F7013FB2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C3C5C-A537-D0E2-5F50-8A461EB2C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C8B03B-DE33-4A24-9172-A5A4ADD5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F5B286-A56E-EA42-2C52-9559A700A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F46F34-61C2-3F32-1577-E0806C589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50E883-CC13-7127-96F3-341F12B1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44D99C-CB1A-4958-AEC6-84680F8E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954438-DAE3-CEEA-84E2-3A805E6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87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86D4E-8BAE-9CB7-B36F-0E9B204B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C73E1E-68DD-54DF-1466-B9B2F25C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0B4E2D-D9E4-8481-6AC8-A38EDC52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8EDBD6-7EFE-3F98-B7D7-48CA6689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333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DC68CD-4ABC-6E04-883D-B6F922E4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A1D205-53C1-E99A-7097-0DE11BE2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BFEC91-0959-F005-601C-20F058AB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95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F48FA-138F-5895-FBB8-074C6014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B5351-A434-FC1F-CD19-957EA4BF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37A5B9-4241-1203-0972-622F3BB82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8EF8D-DE82-EAA6-C830-0B2594B2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DC1AB-0FE2-C87D-AF2C-824BFC3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6839BC-F8BE-D474-C8B4-B125A3D6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9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E6F5D-31C8-84C2-A635-7955B1DB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93D41-9186-6A2D-324E-0C46B09D5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76DCC2-67A4-DBD7-9F29-EAC57CC1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E22C6-8E74-8BCC-5B4F-614D6B38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553AF6-B1A2-1A21-9F69-63813E19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3179F5-96CA-62E1-4B11-A8A30DAE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23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3684FE-23B4-15CB-6113-8B983D7A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B26929-5CDC-69EE-FF56-B88B334E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A339F-AF97-90C9-C550-DAE47C6AC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46D17-7B71-4077-BC1A-A3BFC67BC477}" type="datetimeFigureOut">
              <a:rPr lang="es-CL" smtClean="0"/>
              <a:t>11-12-2025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666BD-0ED2-A3BB-EF4B-16AD9695A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CAA5B-07A2-DB42-9EF1-C1335D254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54490-5CA6-4922-BB96-73B935B6B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77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eople.defontana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98E09-F068-8BB3-A7F5-7F508468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DB9864-84B9-5838-7B59-FEB735C6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2B8A9D-6891-FCA4-83B5-BA2F4C30244C}"/>
              </a:ext>
            </a:extLst>
          </p:cNvPr>
          <p:cNvSpPr txBox="1"/>
          <p:nvPr/>
        </p:nvSpPr>
        <p:spPr>
          <a:xfrm>
            <a:off x="838200" y="1416553"/>
            <a:ext cx="10260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esta sección, podrás visualizar toda información asociada a vacaciones legales de cada colaborador. Esta información se calculará en base a la fecha de ingreso de cada colaborador. Por lo que desde ese punto, el sistema irá contabilizando periódicamente cada día ganado.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cara al administrador, podrá cargar, revisar, validar y gestionar toda la información que se vaya generando en cada una de las pestañas que posee. Será una sección de vital importancia ya que permitirá justificar y regularizar las inasistencias y/o faltas de marcaciones.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**En caso de contar con el módulo de Remuneraciones, esta sección funcionará como un espejo para no duplicar la información.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áfico 4" descr="Vacaciones con relleno sólido">
            <a:extLst>
              <a:ext uri="{FF2B5EF4-FFF2-40B4-BE49-F238E27FC236}">
                <a16:creationId xmlns:a16="http://schemas.microsoft.com/office/drawing/2014/main" id="{281AA6AA-270C-E9C2-F690-A9CC4306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5483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8155-2688-F79D-E2BA-C88D7823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09B21F8-682D-768C-D729-0220D521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E54C9B-A5DC-6B5F-9552-76759C044EDA}"/>
              </a:ext>
            </a:extLst>
          </p:cNvPr>
          <p:cNvSpPr txBox="1"/>
          <p:nvPr/>
        </p:nvSpPr>
        <p:spPr>
          <a:xfrm>
            <a:off x="838200" y="1434164"/>
            <a:ext cx="990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hacer clic en la sección, se podrán visualizar las distintas opciones que tiene el colaborador. Para este caso, se escoge la primera alternativa. </a:t>
            </a: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Luego de completar la Fecha de Inicio, es necesario seleccionar el tipo de días a utilizar según el saldo que tenga cada colaborador. Las Fechas Fin e Incorporación, se mantienen bloqueadas pues se completar y actualizan de forma automática.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173AF3-B853-C9BD-2849-CC5D39E6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287090"/>
            <a:ext cx="6932803" cy="2709372"/>
          </a:xfrm>
          <a:prstGeom prst="rect">
            <a:avLst/>
          </a:prstGeom>
        </p:spPr>
      </p:pic>
      <p:pic>
        <p:nvPicPr>
          <p:cNvPr id="7" name="Gráfico 6" descr="Cursor con relleno sólido">
            <a:extLst>
              <a:ext uri="{FF2B5EF4-FFF2-40B4-BE49-F238E27FC236}">
                <a16:creationId xmlns:a16="http://schemas.microsoft.com/office/drawing/2014/main" id="{D4F89DC6-F9F2-55E0-F3DC-C45E244E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9191" y="3015041"/>
            <a:ext cx="413959" cy="4139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894024-473D-1BB9-856C-0C4BC3D47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940" y="3015041"/>
            <a:ext cx="6682799" cy="34439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39180D-E345-B446-29B2-E0C4CE1F08EF}"/>
              </a:ext>
            </a:extLst>
          </p:cNvPr>
          <p:cNvSpPr txBox="1"/>
          <p:nvPr/>
        </p:nvSpPr>
        <p:spPr>
          <a:xfrm>
            <a:off x="838200" y="5137018"/>
            <a:ext cx="3173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completar la información, hacer clic en Solicitar y listo!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panel, viene a resumir toda la </a:t>
            </a:r>
            <a:r>
              <a:rPr lang="es-CL" sz="12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cargada previamente. Ese se moverá  a medida que se vayan seleccionando días a tomar.</a:t>
            </a:r>
          </a:p>
        </p:txBody>
      </p:sp>
    </p:spTree>
    <p:extLst>
      <p:ext uri="{BB962C8B-B14F-4D97-AF65-F5344CB8AC3E}">
        <p14:creationId xmlns:p14="http://schemas.microsoft.com/office/powerpoint/2010/main" val="263039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F4F2-1E1B-3439-C341-A1EB1360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5F8E117-0E10-4C75-3635-60F54577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2F62F1-C584-07FC-92CF-4400431DC944}"/>
              </a:ext>
            </a:extLst>
          </p:cNvPr>
          <p:cNvSpPr txBox="1"/>
          <p:nvPr/>
        </p:nvSpPr>
        <p:spPr>
          <a:xfrm>
            <a:off x="838200" y="1434164"/>
            <a:ext cx="99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Cada colaborador podrá revisar y dar seguimiento a todas las solicitudes de vacaciones que realicen a través de la plataforma. Dentro de la misma sección &gt;&gt; </a:t>
            </a:r>
            <a:r>
              <a:rPr lang="es-CL" sz="1200" i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Estado de Vacaciones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puede ver el estatus que tiene cada solicitud, permitiendo gestionar de forma temprana los distintos casos. </a:t>
            </a:r>
            <a:endParaRPr lang="es-CL" sz="1200" i="1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C18154-1F47-27C8-65ED-D7C3169B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16" y="2493942"/>
            <a:ext cx="8416567" cy="32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4ADA-EEBB-1CAA-B482-7491A25C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09155C-3F0E-9776-83E4-0C2B4C65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FD2D31-2A3D-C29D-8E46-FF630F66E513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cara al administrador, podrá revisar, editar, eliminar, rechazar o aprobar cada solicitud según corresponda. Además, posee la facultar para poder crear solicitudes sin dificultad, pasando también por un proceso de aprobación.</a:t>
            </a:r>
            <a:endParaRPr lang="es-CL" sz="1200" i="1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874D60-4A92-8688-6C6A-2AFD37C8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13" y="1966499"/>
            <a:ext cx="9271294" cy="29598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14D2A9-274A-867B-1566-AB2D6DAF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47"/>
          <a:stretch>
            <a:fillRect/>
          </a:stretch>
        </p:blipFill>
        <p:spPr>
          <a:xfrm>
            <a:off x="8502923" y="4815895"/>
            <a:ext cx="1075108" cy="118839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4057635-996A-2D9A-F7A9-67E3B03A3170}"/>
              </a:ext>
            </a:extLst>
          </p:cNvPr>
          <p:cNvSpPr/>
          <p:nvPr/>
        </p:nvSpPr>
        <p:spPr>
          <a:xfrm>
            <a:off x="8233375" y="4634820"/>
            <a:ext cx="1637064" cy="15494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D02CFFA-329F-C8BC-F110-57B45059357E}"/>
              </a:ext>
            </a:extLst>
          </p:cNvPr>
          <p:cNvCxnSpPr>
            <a:cxnSpLocks/>
          </p:cNvCxnSpPr>
          <p:nvPr/>
        </p:nvCxnSpPr>
        <p:spPr>
          <a:xfrm flipV="1">
            <a:off x="8643486" y="3602327"/>
            <a:ext cx="1831431" cy="11404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F8C8639-309E-D8FE-5F5A-A5B887D2684A}"/>
              </a:ext>
            </a:extLst>
          </p:cNvPr>
          <p:cNvCxnSpPr>
            <a:cxnSpLocks/>
          </p:cNvCxnSpPr>
          <p:nvPr/>
        </p:nvCxnSpPr>
        <p:spPr>
          <a:xfrm flipV="1">
            <a:off x="9847579" y="3586942"/>
            <a:ext cx="627842" cy="19572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19C4E6F2-86C7-9DB2-D71B-1C884FA56B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74"/>
          <a:stretch>
            <a:fillRect/>
          </a:stretch>
        </p:blipFill>
        <p:spPr>
          <a:xfrm>
            <a:off x="5710766" y="4996970"/>
            <a:ext cx="1637064" cy="635127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48EFC22D-8082-7813-4341-056AD38891F8}"/>
              </a:ext>
            </a:extLst>
          </p:cNvPr>
          <p:cNvSpPr/>
          <p:nvPr/>
        </p:nvSpPr>
        <p:spPr>
          <a:xfrm>
            <a:off x="5710767" y="4566770"/>
            <a:ext cx="1637063" cy="15494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03F98EB-7806-C601-B61E-9BD9D65F8B3A}"/>
              </a:ext>
            </a:extLst>
          </p:cNvPr>
          <p:cNvCxnSpPr>
            <a:cxnSpLocks/>
          </p:cNvCxnSpPr>
          <p:nvPr/>
        </p:nvCxnSpPr>
        <p:spPr>
          <a:xfrm flipV="1">
            <a:off x="6198669" y="2899045"/>
            <a:ext cx="3821230" cy="17357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CC273D9-520B-B9BE-D567-E1D3086AFB44}"/>
              </a:ext>
            </a:extLst>
          </p:cNvPr>
          <p:cNvCxnSpPr>
            <a:cxnSpLocks/>
          </p:cNvCxnSpPr>
          <p:nvPr/>
        </p:nvCxnSpPr>
        <p:spPr>
          <a:xfrm flipV="1">
            <a:off x="7108088" y="2899045"/>
            <a:ext cx="2911811" cy="29846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1026841-C2CA-776C-DC05-AC3AC45BEE81}"/>
              </a:ext>
            </a:extLst>
          </p:cNvPr>
          <p:cNvSpPr txBox="1"/>
          <p:nvPr/>
        </p:nvSpPr>
        <p:spPr>
          <a:xfrm>
            <a:off x="1368913" y="5178728"/>
            <a:ext cx="407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Puedes descargar 2 tipos de reportes que puedes utilizar en todo momento. Cada uno con la misma información, pero ordenada y segmentada de forma distinta.</a:t>
            </a:r>
          </a:p>
        </p:txBody>
      </p:sp>
      <p:pic>
        <p:nvPicPr>
          <p:cNvPr id="34" name="Gráfico 33" descr="Lupa con relleno sólido">
            <a:extLst>
              <a:ext uri="{FF2B5EF4-FFF2-40B4-BE49-F238E27FC236}">
                <a16:creationId xmlns:a16="http://schemas.microsoft.com/office/drawing/2014/main" id="{0E930966-883A-ABD5-6A97-9C6DDF0B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6115" y="4658718"/>
            <a:ext cx="576508" cy="5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8FEC4-89C4-2B77-5CE9-EE487664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EFEDEF-FB1F-5708-AD15-A1548B21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3A4027-70AF-0DAC-01F6-56E50A6E0929}"/>
              </a:ext>
            </a:extLst>
          </p:cNvPr>
          <p:cNvSpPr txBox="1"/>
          <p:nvPr/>
        </p:nvSpPr>
        <p:spPr>
          <a:xfrm>
            <a:off x="838200" y="1434164"/>
            <a:ext cx="1067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 reportes antes mencionados son 2, el primero expuesto se llama “Reporte de solicitudes y vacaciones”, el cual traerá en la primera hoja todas las solicitudes de vacaciones que fueron aprobadas, en cambio, la segunda hoja traerá el detalle de cada solicitud.</a:t>
            </a:r>
          </a:p>
        </p:txBody>
      </p:sp>
      <p:pic>
        <p:nvPicPr>
          <p:cNvPr id="6" name="Gráfico 5" descr="Lupa con relleno sólido">
            <a:extLst>
              <a:ext uri="{FF2B5EF4-FFF2-40B4-BE49-F238E27FC236}">
                <a16:creationId xmlns:a16="http://schemas.microsoft.com/office/drawing/2014/main" id="{823D73A0-9369-EFDD-B6B9-638EEB351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091" y="714199"/>
            <a:ext cx="576508" cy="5765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64DE8E-CD96-FA7E-010C-A9CD2A4E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4711"/>
          <a:stretch>
            <a:fillRect/>
          </a:stretch>
        </p:blipFill>
        <p:spPr>
          <a:xfrm>
            <a:off x="838200" y="2038752"/>
            <a:ext cx="6540419" cy="114517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B5792F-2DD4-F685-07F3-1D40C0C6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777"/>
          <a:stretch>
            <a:fillRect/>
          </a:stretch>
        </p:blipFill>
        <p:spPr>
          <a:xfrm>
            <a:off x="838200" y="3124655"/>
            <a:ext cx="6540419" cy="3642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488FEDF-3F2F-0853-04BD-DACD1DF8E1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2137"/>
          <a:stretch>
            <a:fillRect/>
          </a:stretch>
        </p:blipFill>
        <p:spPr>
          <a:xfrm>
            <a:off x="838197" y="4960473"/>
            <a:ext cx="6510709" cy="1857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AF8CE4-839C-CA73-3377-621444BA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4342"/>
          <a:stretch>
            <a:fillRect/>
          </a:stretch>
        </p:blipFill>
        <p:spPr>
          <a:xfrm>
            <a:off x="838198" y="3883542"/>
            <a:ext cx="6510709" cy="10786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9F124A-3040-223A-E328-FEE9BEA299FB}"/>
              </a:ext>
            </a:extLst>
          </p:cNvPr>
          <p:cNvSpPr txBox="1"/>
          <p:nvPr/>
        </p:nvSpPr>
        <p:spPr>
          <a:xfrm>
            <a:off x="7559749" y="3886200"/>
            <a:ext cx="395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segundo reporte se llama “Historial 2025”, el cual traerá el consolidado del año en curso.</a:t>
            </a:r>
          </a:p>
        </p:txBody>
      </p:sp>
    </p:spTree>
    <p:extLst>
      <p:ext uri="{BB962C8B-B14F-4D97-AF65-F5344CB8AC3E}">
        <p14:creationId xmlns:p14="http://schemas.microsoft.com/office/powerpoint/2010/main" val="47201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4FA01-6794-2286-91AB-73A47487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A69295-277E-7D63-8413-D848A54D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E54E17-E84F-A1D4-666D-0A8E62438665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administrador, deberá revisar cada solicitud y determinar si aplica aprobar y/o rechazar según corresponda. En ambos casos, aparecerá el mensaje que permitirá confirmar/cancelar la operación.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F3A6FA-7327-92C6-DD4A-6817C090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31" y="1963544"/>
            <a:ext cx="9555738" cy="29309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84E094-9FC5-5082-9390-4D57063B4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291" y="3733423"/>
            <a:ext cx="2678519" cy="1329448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CB63CA3-DF32-F347-A92C-EF7FD92717A9}"/>
              </a:ext>
            </a:extLst>
          </p:cNvPr>
          <p:cNvSpPr/>
          <p:nvPr/>
        </p:nvSpPr>
        <p:spPr>
          <a:xfrm>
            <a:off x="4945291" y="3733424"/>
            <a:ext cx="2678519" cy="1329448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15010-0F05-4F65-B795-136577197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132" y="5151996"/>
            <a:ext cx="9555738" cy="13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530F-148B-2D6B-761D-B8D7DCF2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473055A-07C1-4AD1-ADF2-3CDA26DB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1B938A-1A6A-4D07-FCE4-92148B24A57D}"/>
              </a:ext>
            </a:extLst>
          </p:cNvPr>
          <p:cNvSpPr txBox="1"/>
          <p:nvPr/>
        </p:nvSpPr>
        <p:spPr>
          <a:xfrm>
            <a:off x="838200" y="1434164"/>
            <a:ext cx="990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aprobar y/o rechazar la solicitud enviada, el sistema enviará automáticamente una notificación al correo personal; este funcionará como un respaldo de solicitudes, además el colaborador podrá revisar la solicitud desde su sesión, tanto en la web como desde su app.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95FDEC-C946-004F-240D-D408A83F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70" y="2096173"/>
            <a:ext cx="6141290" cy="24858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2954D5-11CF-89AE-B57F-16043D00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452" y="3227592"/>
            <a:ext cx="6764506" cy="27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5206-61E2-7611-8CD7-ACEE146E3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1A12B24-C00D-D276-E542-92ACD825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Provisión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030F94-A48A-1452-1324-96C28B8063D8}"/>
              </a:ext>
            </a:extLst>
          </p:cNvPr>
          <p:cNvSpPr txBox="1"/>
          <p:nvPr/>
        </p:nvSpPr>
        <p:spPr>
          <a:xfrm>
            <a:off x="838200" y="1434164"/>
            <a:ext cx="9901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tercera pestaña, le permitirá al usuario administrador poder provisionar vacaciones. Es decir, </a:t>
            </a: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reservar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separar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cantidad de dinero para cubrir una obligación o gasto futuro que la empresa ya ha contraído, pero cuya fecha exacta o importe no se conocen con certeza al momento de realizar la provisión. Dado lo anterior, podemos decir que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mensualmente cada organización debe provisionar 4,17 %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salario.</a:t>
            </a:r>
          </a:p>
          <a:p>
            <a:pPr algn="just"/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plataforma tendrá disponible la información cargada para su revisión, aplicación de filtros y posterior descarga en todo momento.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4BD9E-6DCB-3FA2-DF49-FDFB5BC0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87" y="2998418"/>
            <a:ext cx="7853982" cy="26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4E10-2748-64A1-A948-725EAC26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E991AF-6643-1FAF-96C4-6E1FF37C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Provisión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7312A9-7697-1A70-2908-8688E5DF39B2}"/>
              </a:ext>
            </a:extLst>
          </p:cNvPr>
          <p:cNvSpPr txBox="1"/>
          <p:nvPr/>
        </p:nvSpPr>
        <p:spPr>
          <a:xfrm>
            <a:off x="838200" y="1434164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primer paso, es necesario seleccionar la información a buscar desde los filtros disponibles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B48380-2707-8DAE-DE4B-535AD52E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74" y="1806735"/>
            <a:ext cx="7853982" cy="2675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E0D77C-1669-F903-0833-D964BDA2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232"/>
          <a:stretch>
            <a:fillRect/>
          </a:stretch>
        </p:blipFill>
        <p:spPr>
          <a:xfrm>
            <a:off x="4637847" y="4641525"/>
            <a:ext cx="1182906" cy="7323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3C549F-43D1-F37C-9690-861E4A461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57" y="4672036"/>
            <a:ext cx="1460511" cy="12155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34CE03-ACEE-0AA0-170F-CE38A943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533" y="2432145"/>
            <a:ext cx="1555372" cy="9944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B88699-1C0F-A802-3CEB-3D4356E99972}"/>
              </a:ext>
            </a:extLst>
          </p:cNvPr>
          <p:cNvSpPr txBox="1"/>
          <p:nvPr/>
        </p:nvSpPr>
        <p:spPr>
          <a:xfrm>
            <a:off x="1564994" y="4578259"/>
            <a:ext cx="247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Sólo se pueden calcular provisiones de colaboradores con liquidación de sueldos.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C812A21-1493-EF63-AFA4-55FC77E0D238}"/>
              </a:ext>
            </a:extLst>
          </p:cNvPr>
          <p:cNvSpPr/>
          <p:nvPr/>
        </p:nvSpPr>
        <p:spPr>
          <a:xfrm>
            <a:off x="4519673" y="4409201"/>
            <a:ext cx="1419254" cy="12600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9D3F767-F1E9-430E-661F-4866EE20433B}"/>
              </a:ext>
            </a:extLst>
          </p:cNvPr>
          <p:cNvSpPr/>
          <p:nvPr/>
        </p:nvSpPr>
        <p:spPr>
          <a:xfrm>
            <a:off x="9822809" y="2204185"/>
            <a:ext cx="1530992" cy="13228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7F499E2-A520-2790-A371-35B95F5644D7}"/>
              </a:ext>
            </a:extLst>
          </p:cNvPr>
          <p:cNvSpPr/>
          <p:nvPr/>
        </p:nvSpPr>
        <p:spPr>
          <a:xfrm>
            <a:off x="6408483" y="4409201"/>
            <a:ext cx="1840367" cy="16835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24D99C7-C5D2-46D0-6F96-CAB26905D4D2}"/>
              </a:ext>
            </a:extLst>
          </p:cNvPr>
          <p:cNvCxnSpPr>
            <a:cxnSpLocks/>
          </p:cNvCxnSpPr>
          <p:nvPr/>
        </p:nvCxnSpPr>
        <p:spPr>
          <a:xfrm flipV="1">
            <a:off x="4653426" y="2763102"/>
            <a:ext cx="988008" cy="19089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D941313-C3EA-7351-1D7D-8EA529BD91B6}"/>
              </a:ext>
            </a:extLst>
          </p:cNvPr>
          <p:cNvCxnSpPr>
            <a:cxnSpLocks/>
            <a:stCxn id="12" idx="6"/>
          </p:cNvCxnSpPr>
          <p:nvPr/>
        </p:nvCxnSpPr>
        <p:spPr>
          <a:xfrm flipH="1" flipV="1">
            <a:off x="5652008" y="2763102"/>
            <a:ext cx="286919" cy="22761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17D3571-2079-8B3E-5D38-5F18EF3C3425}"/>
              </a:ext>
            </a:extLst>
          </p:cNvPr>
          <p:cNvCxnSpPr>
            <a:cxnSpLocks/>
          </p:cNvCxnSpPr>
          <p:nvPr/>
        </p:nvCxnSpPr>
        <p:spPr>
          <a:xfrm flipV="1">
            <a:off x="6425963" y="2763102"/>
            <a:ext cx="627344" cy="23076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76F5BB3-FFBD-E3B7-09AC-7C1073B79896}"/>
              </a:ext>
            </a:extLst>
          </p:cNvPr>
          <p:cNvCxnSpPr>
            <a:cxnSpLocks/>
          </p:cNvCxnSpPr>
          <p:nvPr/>
        </p:nvCxnSpPr>
        <p:spPr>
          <a:xfrm flipH="1" flipV="1">
            <a:off x="7052127" y="2763102"/>
            <a:ext cx="1024137" cy="20093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0360B10-4548-1502-1220-20BFB0EF1813}"/>
              </a:ext>
            </a:extLst>
          </p:cNvPr>
          <p:cNvCxnSpPr>
            <a:cxnSpLocks/>
          </p:cNvCxnSpPr>
          <p:nvPr/>
        </p:nvCxnSpPr>
        <p:spPr>
          <a:xfrm flipH="1">
            <a:off x="8421427" y="2242796"/>
            <a:ext cx="1916106" cy="56097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9CBD275-BD86-5402-5C85-3AF87A33B150}"/>
              </a:ext>
            </a:extLst>
          </p:cNvPr>
          <p:cNvCxnSpPr>
            <a:cxnSpLocks/>
          </p:cNvCxnSpPr>
          <p:nvPr/>
        </p:nvCxnSpPr>
        <p:spPr>
          <a:xfrm flipH="1" flipV="1">
            <a:off x="8421427" y="2812739"/>
            <a:ext cx="2012358" cy="6998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E9D64-A560-7823-67FD-2AC6B1C8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550F7DF-33D3-624F-F68C-89D552AB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Provisión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23BF53-FA30-3E56-FD44-5D729B04AB56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vez definidas las condiciones de búsqueda, es necesario dar clic en “Calcular”, de esa manera se desplegará la información con su respectivo detalle.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6B95ED-001E-EABF-C769-6A990D3E9510}"/>
              </a:ext>
            </a:extLst>
          </p:cNvPr>
          <p:cNvSpPr txBox="1"/>
          <p:nvPr/>
        </p:nvSpPr>
        <p:spPr>
          <a:xfrm>
            <a:off x="1631822" y="6158122"/>
            <a:ext cx="7101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**Sólo se pueden calcular provisiones de colaboradores con liquidación de sueldos.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1D51DFE-16BC-1AD5-C263-1C49B28F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517" y="4805255"/>
            <a:ext cx="839395" cy="855036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4979435F-18E0-9F34-D324-B25C80FC6022}"/>
              </a:ext>
            </a:extLst>
          </p:cNvPr>
          <p:cNvSpPr/>
          <p:nvPr/>
        </p:nvSpPr>
        <p:spPr>
          <a:xfrm>
            <a:off x="9474844" y="4652848"/>
            <a:ext cx="1181037" cy="114348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089692-C832-DBD7-C487-F2BC506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22" y="1944378"/>
            <a:ext cx="8928355" cy="206082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F53A54-11E6-8628-30E0-466999C0528C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9647803" y="3797237"/>
            <a:ext cx="574054" cy="10230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15D139D-1EC2-483D-A41C-85871D8C4F4C}"/>
              </a:ext>
            </a:extLst>
          </p:cNvPr>
          <p:cNvCxnSpPr>
            <a:cxnSpLocks/>
          </p:cNvCxnSpPr>
          <p:nvPr/>
        </p:nvCxnSpPr>
        <p:spPr>
          <a:xfrm flipH="1" flipV="1">
            <a:off x="10206511" y="3792344"/>
            <a:ext cx="439745" cy="13039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8" name="Gráfico 37" descr="Cursor con relleno sólido">
            <a:extLst>
              <a:ext uri="{FF2B5EF4-FFF2-40B4-BE49-F238E27FC236}">
                <a16:creationId xmlns:a16="http://schemas.microsoft.com/office/drawing/2014/main" id="{E14D77AD-20A7-4AA4-7CA7-A4D78BA2B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6237" y="2697438"/>
            <a:ext cx="413959" cy="41395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1111FC9-7486-7CE1-A3E0-387B592484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9200"/>
          <a:stretch>
            <a:fillRect/>
          </a:stretch>
        </p:blipFill>
        <p:spPr>
          <a:xfrm>
            <a:off x="1631822" y="4713085"/>
            <a:ext cx="5533822" cy="9149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78365B2-01B1-E17C-1778-D10897C9ED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0403"/>
          <a:stretch>
            <a:fillRect/>
          </a:stretch>
        </p:blipFill>
        <p:spPr>
          <a:xfrm>
            <a:off x="1631822" y="5628055"/>
            <a:ext cx="5533822" cy="2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185A0-CDB1-FFB8-3D3C-0FAF25817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C588FC-B6C2-6A79-88C7-4240E20F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Gestión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DE4243-4490-D1FE-9403-70FB50421B40}"/>
              </a:ext>
            </a:extLst>
          </p:cNvPr>
          <p:cNvSpPr txBox="1"/>
          <p:nvPr/>
        </p:nvSpPr>
        <p:spPr>
          <a:xfrm>
            <a:off x="838200" y="1434164"/>
            <a:ext cx="990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esta última sección, el administrador deberá definir el o los parámetros de cara a las vacaciones y su aprobación. Es decir, podrá definir las políticas y consideraciones según la naturaleza de la organización.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acción está disponible para hacerse individual y masivo a través de un importador.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8FDFA8B-3BF5-02C7-9224-BC4D5174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53" y="2481853"/>
            <a:ext cx="7366916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B90C-1E27-F4BC-D71F-E26974D5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39D2CDD-280A-7EB4-8B41-7592683B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B33AF2-D9B1-AC0D-E39D-66CC86049080}"/>
              </a:ext>
            </a:extLst>
          </p:cNvPr>
          <p:cNvSpPr txBox="1"/>
          <p:nvPr/>
        </p:nvSpPr>
        <p:spPr>
          <a:xfrm>
            <a:off x="838200" y="1434164"/>
            <a:ext cx="990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“Vacaciones”.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Acá podrás visualizar la pestaña inicial, en donde se encontrarán todos los colaboradores del módulo, información detallada de cada usuario que permitirá una gestión más fluida y rápida. 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9024C1-8E2E-3103-37C0-6108A74E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7" y="2652104"/>
            <a:ext cx="9867585" cy="30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99026-6E13-65D7-7E1B-41B7A770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D22231-2659-2730-7D02-5B4AABC9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Gestión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5F5E95-C9BA-9179-99FB-58DB5BA21FDB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ejecutar la </a:t>
            </a: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operación individual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debes hacer clic en el signo (+), luego aparecerá el listado de colaboradores activos y el estado de configuración. En ese sentido, los que tienen el símbolo inhabilitado están pendientes por configurar.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FF960D-3990-80FD-C1C8-6030F4D0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9111"/>
            <a:ext cx="6736962" cy="1154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23DE81-0E58-3339-BA9B-242C9E22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23" y="3194265"/>
            <a:ext cx="6736962" cy="33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CF86-AD00-4A00-28F9-CABFAF5A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EA84D3A-AC2F-61A0-C9CE-1525A612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Gestión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96BA64-8DBA-6E0E-F441-4DFD9D334E45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acción, también le permite al usuario administrador poder incluir en la selección a más de una persona, pudiendo gestionar este paso masivamente.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434AC4-4EC8-D2DC-1C6C-AE611DD1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2" y="1876280"/>
            <a:ext cx="6831966" cy="31054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39282E7-C4AF-7E79-B398-588A7987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19605"/>
            <a:ext cx="6571040" cy="26292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DE2118C-551B-9873-8123-25688D568D02}"/>
              </a:ext>
            </a:extLst>
          </p:cNvPr>
          <p:cNvSpPr txBox="1"/>
          <p:nvPr/>
        </p:nvSpPr>
        <p:spPr>
          <a:xfrm>
            <a:off x="7493355" y="5302946"/>
            <a:ext cx="38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Luego de seleccionar a los colaboradores y haber completado la información, es necesario hacer clic en el botón “Asignar parámetros”.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26A1403-C01E-427C-1ED3-042176426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288" y="6081770"/>
            <a:ext cx="2686188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48C8-E90C-BBF4-E405-96C4B1816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18DBFE-5822-36DA-27F7-CF6FEE40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Gestión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B5EBDB-7253-C0C0-F7BF-074AB7CF6B56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configurar de forma masiva, es necesario descargar una planilla tal como se muestra en la imagen. Luego de completar la información, haz clic en la segunda opción “Importar Datos” y selecciona el archivo a cargar desde tu computador.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45AC25-E44B-3DFA-FCC0-40D6A7C9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888"/>
          <a:stretch>
            <a:fillRect/>
          </a:stretch>
        </p:blipFill>
        <p:spPr>
          <a:xfrm>
            <a:off x="1883419" y="3806352"/>
            <a:ext cx="7019260" cy="578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FF6D0D-B986-923A-9BA9-300AFF46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556" b="4377"/>
          <a:stretch>
            <a:fillRect/>
          </a:stretch>
        </p:blipFill>
        <p:spPr>
          <a:xfrm>
            <a:off x="1883419" y="4374177"/>
            <a:ext cx="7019260" cy="276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538FE8-EDBC-A8B4-4979-CE8271A3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40" y="2106122"/>
            <a:ext cx="7207418" cy="1322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3A172A8-6173-7258-6565-105B533A9A36}"/>
              </a:ext>
            </a:extLst>
          </p:cNvPr>
          <p:cNvSpPr/>
          <p:nvPr/>
        </p:nvSpPr>
        <p:spPr>
          <a:xfrm>
            <a:off x="1883419" y="3806352"/>
            <a:ext cx="7019260" cy="855457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E287B33-4194-BFEE-6B2B-E4D3E9859B4E}"/>
              </a:ext>
            </a:extLst>
          </p:cNvPr>
          <p:cNvSpPr/>
          <p:nvPr/>
        </p:nvSpPr>
        <p:spPr>
          <a:xfrm>
            <a:off x="1789339" y="2095489"/>
            <a:ext cx="7207417" cy="1322762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92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55C5D-7D4B-C33C-CA4B-A4C2EA09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4DBD4DC-8A6F-8F58-FFD2-4F5783E7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Gestión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F2BF59-68A7-866F-C3A3-4AF638454826}"/>
              </a:ext>
            </a:extLst>
          </p:cNvPr>
          <p:cNvSpPr txBox="1"/>
          <p:nvPr/>
        </p:nvSpPr>
        <p:spPr>
          <a:xfrm>
            <a:off x="838200" y="1434164"/>
            <a:ext cx="99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Tendrás además un reporte resumen de las configuraciones que se hayan ejecutado.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E9A997-100A-0446-E5B4-DBFEB640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05" y="2052167"/>
            <a:ext cx="2771086" cy="9766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D5F56E-606D-1201-6BF7-5DA383D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64" y="2052167"/>
            <a:ext cx="2674438" cy="901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78AE81-9750-0B1B-671E-9C9471C32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45" y="3280844"/>
            <a:ext cx="8405777" cy="294525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280C1E-0FF1-F39E-1B00-6FBE38DEDDD7}"/>
              </a:ext>
            </a:extLst>
          </p:cNvPr>
          <p:cNvSpPr/>
          <p:nvPr/>
        </p:nvSpPr>
        <p:spPr>
          <a:xfrm>
            <a:off x="2074805" y="2052167"/>
            <a:ext cx="2771086" cy="976646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7C18E0F-A472-1596-2EEC-523B444AF4FF}"/>
              </a:ext>
            </a:extLst>
          </p:cNvPr>
          <p:cNvSpPr/>
          <p:nvPr/>
        </p:nvSpPr>
        <p:spPr>
          <a:xfrm>
            <a:off x="5960568" y="2052167"/>
            <a:ext cx="2771086" cy="976646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3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6135-4CEC-4E42-44A8-9D2B27E13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F4D201-ACA6-20D3-317C-EFEEED2D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83F19E-363E-305B-42AE-FAF39C8565DF}"/>
              </a:ext>
            </a:extLst>
          </p:cNvPr>
          <p:cNvSpPr txBox="1"/>
          <p:nvPr/>
        </p:nvSpPr>
        <p:spPr>
          <a:xfrm>
            <a:off x="838200" y="1434164"/>
            <a:ext cx="990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cada panel, tendrás distintas opciones y filtros de gestión que dependerán del tipo de vista y funcionalidad. En este caso, esta visual mostrará toda la información disponible de cara al colaborador.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5B503A-D8BE-78A1-C7FB-62A53BAF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96" y="2158146"/>
            <a:ext cx="9817605" cy="24956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523325A-33F1-026D-1DCD-D53D636E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9" y="4548389"/>
            <a:ext cx="1587582" cy="17590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9CB959-AFFA-5FA3-C1DD-090584ADD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60" y="4956885"/>
            <a:ext cx="1562180" cy="971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4D93275-87F1-F1AE-64C8-7B0A836B5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610792"/>
            <a:ext cx="1625684" cy="16637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58AA546-F74F-1F7D-4D46-5AF795BF5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242" y="4548389"/>
            <a:ext cx="2076557" cy="1695537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D9B35DAF-7BA9-51E2-27BD-8A404C102AB7}"/>
              </a:ext>
            </a:extLst>
          </p:cNvPr>
          <p:cNvSpPr/>
          <p:nvPr/>
        </p:nvSpPr>
        <p:spPr>
          <a:xfrm>
            <a:off x="3375201" y="4587932"/>
            <a:ext cx="1848309" cy="1759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90C2FC5-897C-68F8-E870-41F7D366642A}"/>
              </a:ext>
            </a:extLst>
          </p:cNvPr>
          <p:cNvSpPr/>
          <p:nvPr/>
        </p:nvSpPr>
        <p:spPr>
          <a:xfrm>
            <a:off x="652089" y="4313831"/>
            <a:ext cx="2292560" cy="22618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AA3B169-ED75-454E-2694-19C224B4CB84}"/>
              </a:ext>
            </a:extLst>
          </p:cNvPr>
          <p:cNvSpPr/>
          <p:nvPr/>
        </p:nvSpPr>
        <p:spPr>
          <a:xfrm>
            <a:off x="5763647" y="4315753"/>
            <a:ext cx="2318250" cy="22618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BF2EBDF-FAD6-4018-56F9-40FE4855A987}"/>
              </a:ext>
            </a:extLst>
          </p:cNvPr>
          <p:cNvSpPr/>
          <p:nvPr/>
        </p:nvSpPr>
        <p:spPr>
          <a:xfrm>
            <a:off x="8712242" y="4313831"/>
            <a:ext cx="2292560" cy="22618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FF4A30B-9D70-C395-69A5-6DCDEFD52F2E}"/>
              </a:ext>
            </a:extLst>
          </p:cNvPr>
          <p:cNvCxnSpPr>
            <a:cxnSpLocks/>
            <a:stCxn id="18" idx="1"/>
          </p:cNvCxnSpPr>
          <p:nvPr/>
        </p:nvCxnSpPr>
        <p:spPr>
          <a:xfrm flipV="1">
            <a:off x="987827" y="2822088"/>
            <a:ext cx="2055023" cy="18229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65648B5-B1D8-37C7-7079-7709D22C432A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2944649" y="2822088"/>
            <a:ext cx="110054" cy="26226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BE1D5C6-B8F3-4846-C25B-B5F403CC13FF}"/>
              </a:ext>
            </a:extLst>
          </p:cNvPr>
          <p:cNvCxnSpPr>
            <a:cxnSpLocks/>
          </p:cNvCxnSpPr>
          <p:nvPr/>
        </p:nvCxnSpPr>
        <p:spPr>
          <a:xfrm flipV="1">
            <a:off x="3529274" y="2822088"/>
            <a:ext cx="1288457" cy="21347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2FA33EC-3315-5CFA-E265-CB175E877DFE}"/>
              </a:ext>
            </a:extLst>
          </p:cNvPr>
          <p:cNvCxnSpPr>
            <a:cxnSpLocks/>
            <a:stCxn id="17" idx="6"/>
          </p:cNvCxnSpPr>
          <p:nvPr/>
        </p:nvCxnSpPr>
        <p:spPr>
          <a:xfrm flipH="1" flipV="1">
            <a:off x="4811088" y="2822088"/>
            <a:ext cx="412422" cy="26453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2C30BBB-3E50-B44B-BB42-BB881E95C6AD}"/>
              </a:ext>
            </a:extLst>
          </p:cNvPr>
          <p:cNvCxnSpPr>
            <a:cxnSpLocks/>
          </p:cNvCxnSpPr>
          <p:nvPr/>
        </p:nvCxnSpPr>
        <p:spPr>
          <a:xfrm flipV="1">
            <a:off x="5816331" y="2822088"/>
            <a:ext cx="807142" cy="2264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A5B5F69-5A68-EDA0-A32D-26BD1547FE8E}"/>
              </a:ext>
            </a:extLst>
          </p:cNvPr>
          <p:cNvCxnSpPr>
            <a:cxnSpLocks/>
            <a:stCxn id="19" idx="7"/>
          </p:cNvCxnSpPr>
          <p:nvPr/>
        </p:nvCxnSpPr>
        <p:spPr>
          <a:xfrm flipH="1" flipV="1">
            <a:off x="6621531" y="2828913"/>
            <a:ext cx="1120866" cy="18180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4C37CD9-C770-676F-7DD9-E8A5CE23BF11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8414248" y="2822088"/>
            <a:ext cx="297994" cy="26226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E6596246-9B74-D7CB-2FC0-6E5BD6F683E3}"/>
              </a:ext>
            </a:extLst>
          </p:cNvPr>
          <p:cNvCxnSpPr>
            <a:cxnSpLocks/>
            <a:stCxn id="20" idx="7"/>
          </p:cNvCxnSpPr>
          <p:nvPr/>
        </p:nvCxnSpPr>
        <p:spPr>
          <a:xfrm flipH="1" flipV="1">
            <a:off x="8414249" y="2822088"/>
            <a:ext cx="2254815" cy="18229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5B5D-A44C-3296-BF6A-F409C341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57321A-3B30-82DC-5E5D-3BA90C10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702DE1-07AC-D2E7-97A9-A16317EBE7F6}"/>
              </a:ext>
            </a:extLst>
          </p:cNvPr>
          <p:cNvSpPr txBox="1"/>
          <p:nvPr/>
        </p:nvSpPr>
        <p:spPr>
          <a:xfrm>
            <a:off x="838200" y="1434164"/>
            <a:ext cx="990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Dentro de esta misma vista, es posible </a:t>
            </a: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cargar saldos de vacaciones de forma individual y masiva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adicionar individualmente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debes identificar al colaborador, ir a la columna “Opciones” y hacer clic en los 3 puntos verticales &gt;&gt; </a:t>
            </a:r>
            <a:r>
              <a:rPr lang="es-CL" sz="1200" i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Actualizar Saldos</a:t>
            </a: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Completa según corresponda y has clic en Aceptar para guardar los cambios.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3D92D3-0317-4F01-F352-4F2AC90E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859"/>
          <a:stretch>
            <a:fillRect/>
          </a:stretch>
        </p:blipFill>
        <p:spPr>
          <a:xfrm>
            <a:off x="1115266" y="2356040"/>
            <a:ext cx="9912859" cy="1209646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AC1BA0-4A70-0255-8240-FB885E382538}"/>
              </a:ext>
            </a:extLst>
          </p:cNvPr>
          <p:cNvCxnSpPr>
            <a:cxnSpLocks/>
          </p:cNvCxnSpPr>
          <p:nvPr/>
        </p:nvCxnSpPr>
        <p:spPr>
          <a:xfrm flipV="1">
            <a:off x="9657960" y="3294683"/>
            <a:ext cx="860900" cy="17802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26BF38AE-689C-57EC-0FE8-18357599E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648" y="4974369"/>
            <a:ext cx="1263715" cy="654084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46B3A6A-71D8-521D-9392-5E4C3CB10190}"/>
              </a:ext>
            </a:extLst>
          </p:cNvPr>
          <p:cNvCxnSpPr>
            <a:cxnSpLocks/>
          </p:cNvCxnSpPr>
          <p:nvPr/>
        </p:nvCxnSpPr>
        <p:spPr>
          <a:xfrm flipH="1" flipV="1">
            <a:off x="10542239" y="3294683"/>
            <a:ext cx="439127" cy="19830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7EE4F1FB-CB14-B568-DD68-BE37060D37A9}"/>
              </a:ext>
            </a:extLst>
          </p:cNvPr>
          <p:cNvSpPr/>
          <p:nvPr/>
        </p:nvSpPr>
        <p:spPr>
          <a:xfrm>
            <a:off x="9607997" y="4646207"/>
            <a:ext cx="1357232" cy="13104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C8BC98CB-06D2-FCF0-06A9-DD5E2FDC4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75" y="3683367"/>
            <a:ext cx="7358780" cy="1865548"/>
          </a:xfrm>
          <a:prstGeom prst="rect">
            <a:avLst/>
          </a:prstGeom>
        </p:spPr>
      </p:pic>
      <p:pic>
        <p:nvPicPr>
          <p:cNvPr id="64" name="Gráfico 63" descr="Cursor con relleno sólido">
            <a:extLst>
              <a:ext uri="{FF2B5EF4-FFF2-40B4-BE49-F238E27FC236}">
                <a16:creationId xmlns:a16="http://schemas.microsoft.com/office/drawing/2014/main" id="{5B655875-E698-5DB4-4B8D-E6CF6BAF2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1701" y="4938774"/>
            <a:ext cx="654084" cy="654084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ED03D70F-3A91-3552-25C4-F77BC346E73F}"/>
              </a:ext>
            </a:extLst>
          </p:cNvPr>
          <p:cNvSpPr txBox="1"/>
          <p:nvPr/>
        </p:nvSpPr>
        <p:spPr>
          <a:xfrm>
            <a:off x="838200" y="5877077"/>
            <a:ext cx="794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el cuadro desplegado, podrás editar el Saldo Inicial y Saldo Disponible.</a:t>
            </a:r>
          </a:p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**Importante mencionar que el Saldo Inicial sólo debería utilizarse al inicio de una implementación. 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C2041C65-D51F-E168-687C-C10A6BCEF420}"/>
              </a:ext>
            </a:extLst>
          </p:cNvPr>
          <p:cNvSpPr/>
          <p:nvPr/>
        </p:nvSpPr>
        <p:spPr>
          <a:xfrm>
            <a:off x="1179431" y="3683367"/>
            <a:ext cx="7358780" cy="1876978"/>
          </a:xfrm>
          <a:prstGeom prst="roundRect">
            <a:avLst>
              <a:gd name="adj" fmla="val 7146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31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5720-F26E-F42A-B9CB-2A2C5A41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0225429-67F7-876C-2C9A-1005BE30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4CCAEC-294E-C868-A094-C8973D98D82E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Completa según corresponda, haz clic en Aceptar para guardar la información. En todos los casos, se solicitará una confirmación para guardar los datos.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D087AE9-DF89-8D29-4014-3F421D9849CA}"/>
              </a:ext>
            </a:extLst>
          </p:cNvPr>
          <p:cNvSpPr txBox="1"/>
          <p:nvPr/>
        </p:nvSpPr>
        <p:spPr>
          <a:xfrm>
            <a:off x="838200" y="4470015"/>
            <a:ext cx="714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confirmar, finalmente aparecerá el mensaje en color verde para validar la acción.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DA7732-7FC7-0B10-C81B-186A744E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82" y="2121577"/>
            <a:ext cx="9419792" cy="11483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E94CE5-DBF3-9AE1-B605-07952009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2" y="2988583"/>
            <a:ext cx="4482151" cy="1148368"/>
          </a:xfrm>
          <a:prstGeom prst="rect">
            <a:avLst/>
          </a:prstGeom>
        </p:spPr>
      </p:pic>
      <p:pic>
        <p:nvPicPr>
          <p:cNvPr id="12" name="Gráfico 11" descr="Cursor con relleno sólido">
            <a:extLst>
              <a:ext uri="{FF2B5EF4-FFF2-40B4-BE49-F238E27FC236}">
                <a16:creationId xmlns:a16="http://schemas.microsoft.com/office/drawing/2014/main" id="{B773260D-13A8-435D-E5B4-5AF2E5BDD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9519" y="3034303"/>
            <a:ext cx="318110" cy="3181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C4AE85-DB3D-A79E-ECDE-FDA3EFB1F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621" y="4701294"/>
            <a:ext cx="2549093" cy="122774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959C6F-04A3-659E-51A1-09A0F4597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99" y="4817821"/>
            <a:ext cx="6157760" cy="15312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400C47C-5151-8621-3189-C683F8CFA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684" y="4817821"/>
            <a:ext cx="1441805" cy="225282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24D7B564-76F5-7B0C-2F60-689664A3A3BC}"/>
              </a:ext>
            </a:extLst>
          </p:cNvPr>
          <p:cNvSpPr/>
          <p:nvPr/>
        </p:nvSpPr>
        <p:spPr>
          <a:xfrm>
            <a:off x="8849165" y="4136951"/>
            <a:ext cx="2352236" cy="20695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69B7A0C-07AF-3D24-2DEE-E84D82B7AC9D}"/>
              </a:ext>
            </a:extLst>
          </p:cNvPr>
          <p:cNvCxnSpPr>
            <a:cxnSpLocks/>
          </p:cNvCxnSpPr>
          <p:nvPr/>
        </p:nvCxnSpPr>
        <p:spPr>
          <a:xfrm flipV="1">
            <a:off x="8985722" y="3149129"/>
            <a:ext cx="1063548" cy="15521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59DCBFA-F639-837C-D46A-BDE85F4FCFA9}"/>
              </a:ext>
            </a:extLst>
          </p:cNvPr>
          <p:cNvCxnSpPr>
            <a:cxnSpLocks/>
          </p:cNvCxnSpPr>
          <p:nvPr/>
        </p:nvCxnSpPr>
        <p:spPr>
          <a:xfrm flipH="1" flipV="1">
            <a:off x="10040126" y="3148569"/>
            <a:ext cx="1063548" cy="159844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6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43F70-5623-6409-917B-4E4D6D18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8E42A9C-7020-9FE3-22EC-838DFBAF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AB5CBF-6304-12CB-ECD0-FE651009FD39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Dentro de la opción “Detalle de vacaciones”, se puede visualizar el historial de vacaciones tomadas de cada colaborador, además, de identificar todas las solicitudes enviadas con su respectivo estado (Aprobada – Rechazada – Pendiente)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0A1E49-E64D-88A0-9562-5C6C36CE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859"/>
          <a:stretch>
            <a:fillRect/>
          </a:stretch>
        </p:blipFill>
        <p:spPr>
          <a:xfrm>
            <a:off x="1139570" y="2219354"/>
            <a:ext cx="9912859" cy="1209646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0A6071C-9362-B99C-0AF9-6879A3382331}"/>
              </a:ext>
            </a:extLst>
          </p:cNvPr>
          <p:cNvCxnSpPr>
            <a:cxnSpLocks/>
          </p:cNvCxnSpPr>
          <p:nvPr/>
        </p:nvCxnSpPr>
        <p:spPr>
          <a:xfrm flipV="1">
            <a:off x="9725476" y="3124944"/>
            <a:ext cx="847967" cy="18711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235FDE68-855D-5F5B-2652-E1B7BBB2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108" y="4894831"/>
            <a:ext cx="1263715" cy="654084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2302506-1846-A7F4-C13B-2C86A4737A95}"/>
              </a:ext>
            </a:extLst>
          </p:cNvPr>
          <p:cNvCxnSpPr>
            <a:cxnSpLocks/>
          </p:cNvCxnSpPr>
          <p:nvPr/>
        </p:nvCxnSpPr>
        <p:spPr>
          <a:xfrm flipH="1" flipV="1">
            <a:off x="10573443" y="3124944"/>
            <a:ext cx="439127" cy="19830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746A5CAC-386E-6FB9-59B5-2C360AE8A0B1}"/>
              </a:ext>
            </a:extLst>
          </p:cNvPr>
          <p:cNvSpPr/>
          <p:nvPr/>
        </p:nvSpPr>
        <p:spPr>
          <a:xfrm>
            <a:off x="9670893" y="4566669"/>
            <a:ext cx="1357232" cy="13104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4" name="Gráfico 63" descr="Cursor con relleno sólido">
            <a:extLst>
              <a:ext uri="{FF2B5EF4-FFF2-40B4-BE49-F238E27FC236}">
                <a16:creationId xmlns:a16="http://schemas.microsoft.com/office/drawing/2014/main" id="{55E2F783-9739-663D-BB50-B673B0D8B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2029" y="5199798"/>
            <a:ext cx="654084" cy="654084"/>
          </a:xfrm>
          <a:prstGeom prst="rect">
            <a:avLst/>
          </a:prstGeom>
        </p:spPr>
      </p:pic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BE8E7174-F87A-A139-62A0-BD0003C3D59C}"/>
              </a:ext>
            </a:extLst>
          </p:cNvPr>
          <p:cNvSpPr/>
          <p:nvPr/>
        </p:nvSpPr>
        <p:spPr>
          <a:xfrm>
            <a:off x="1139569" y="3533794"/>
            <a:ext cx="6699301" cy="2159765"/>
          </a:xfrm>
          <a:prstGeom prst="roundRect">
            <a:avLst>
              <a:gd name="adj" fmla="val 450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D72920-D250-77C7-10BC-0D7BFBD58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445" y="5821875"/>
            <a:ext cx="6686515" cy="7070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AF3702-D801-DF2D-1C6A-ABE949E8F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001" y="3625144"/>
            <a:ext cx="6646652" cy="2022696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9A4C230-2E61-1E52-2FD2-D2E9C5E8E809}"/>
              </a:ext>
            </a:extLst>
          </p:cNvPr>
          <p:cNvSpPr/>
          <p:nvPr/>
        </p:nvSpPr>
        <p:spPr>
          <a:xfrm>
            <a:off x="1161072" y="5739190"/>
            <a:ext cx="6699301" cy="744060"/>
          </a:xfrm>
          <a:prstGeom prst="roundRect">
            <a:avLst>
              <a:gd name="adj" fmla="val 11600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969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F06EF-42CB-B067-821C-B19F0B79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817B8BD-9A2E-510D-6FF2-9AAB097E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Reporte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94A8AD-4B16-1FD0-0BEE-E58FDDB08C3C}"/>
              </a:ext>
            </a:extLst>
          </p:cNvPr>
          <p:cNvSpPr txBox="1"/>
          <p:nvPr/>
        </p:nvSpPr>
        <p:spPr>
          <a:xfrm>
            <a:off x="838200" y="1434164"/>
            <a:ext cx="9901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cargar información masivamente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debes descargar el archivo “Generar Plantilla” desde los íconos ubicados en la parte derecha de la plataforma. Allí podrás descargar la plantilla; la cual contiene a todos los colaboradores que marcan asistencia, una vez completa debes cargarla a través de la opción “Importar Datos”.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57A6BD-6148-F31B-48D2-75D81BFA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45" y="2184504"/>
            <a:ext cx="9912859" cy="18288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CC8C85-2817-C1A0-F091-42EB45776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37" y="4834400"/>
            <a:ext cx="1652790" cy="11788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594BBB-AD9E-109C-0D02-509678F2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613" b="-5181"/>
          <a:stretch>
            <a:fillRect/>
          </a:stretch>
        </p:blipFill>
        <p:spPr>
          <a:xfrm>
            <a:off x="9226367" y="5227905"/>
            <a:ext cx="1902458" cy="656772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907A8DEC-D7F7-FF7E-BAA5-2A9BA4975632}"/>
              </a:ext>
            </a:extLst>
          </p:cNvPr>
          <p:cNvSpPr/>
          <p:nvPr/>
        </p:nvSpPr>
        <p:spPr>
          <a:xfrm>
            <a:off x="9226367" y="4651022"/>
            <a:ext cx="1902458" cy="177841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6368D2A-C4E4-8204-E443-3B04E0FFF386}"/>
              </a:ext>
            </a:extLst>
          </p:cNvPr>
          <p:cNvSpPr/>
          <p:nvPr/>
        </p:nvSpPr>
        <p:spPr>
          <a:xfrm>
            <a:off x="6925293" y="4534630"/>
            <a:ext cx="1902458" cy="17784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F904E6B-9406-484D-0C94-2214BB7F02BC}"/>
              </a:ext>
            </a:extLst>
          </p:cNvPr>
          <p:cNvCxnSpPr>
            <a:cxnSpLocks/>
            <a:stCxn id="17" idx="1"/>
          </p:cNvCxnSpPr>
          <p:nvPr/>
        </p:nvCxnSpPr>
        <p:spPr>
          <a:xfrm flipV="1">
            <a:off x="7203902" y="2467438"/>
            <a:ext cx="3052142" cy="23276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6373243-0282-E5FA-982B-0C8726E4BD78}"/>
              </a:ext>
            </a:extLst>
          </p:cNvPr>
          <p:cNvCxnSpPr>
            <a:cxnSpLocks/>
          </p:cNvCxnSpPr>
          <p:nvPr/>
        </p:nvCxnSpPr>
        <p:spPr>
          <a:xfrm flipV="1">
            <a:off x="8794711" y="2391950"/>
            <a:ext cx="1508340" cy="3248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655A9DB-D569-E9D3-930C-612989AC28B2}"/>
              </a:ext>
            </a:extLst>
          </p:cNvPr>
          <p:cNvCxnSpPr>
            <a:cxnSpLocks/>
          </p:cNvCxnSpPr>
          <p:nvPr/>
        </p:nvCxnSpPr>
        <p:spPr>
          <a:xfrm flipH="1" flipV="1">
            <a:off x="10476711" y="2454849"/>
            <a:ext cx="642489" cy="29593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E0ECFCF-E0C2-DEFF-6D24-A89B7086B702}"/>
              </a:ext>
            </a:extLst>
          </p:cNvPr>
          <p:cNvCxnSpPr>
            <a:cxnSpLocks/>
          </p:cNvCxnSpPr>
          <p:nvPr/>
        </p:nvCxnSpPr>
        <p:spPr>
          <a:xfrm flipV="1">
            <a:off x="9333601" y="2467438"/>
            <a:ext cx="1125686" cy="2652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3B76D6BE-6BB3-5577-6EC4-A4F8CA3832A5}"/>
              </a:ext>
            </a:extLst>
          </p:cNvPr>
          <p:cNvSpPr/>
          <p:nvPr/>
        </p:nvSpPr>
        <p:spPr>
          <a:xfrm>
            <a:off x="7101699" y="4881315"/>
            <a:ext cx="1335360" cy="588946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E91F46-FB6A-2B69-73FE-4E17254E94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234" b="62581"/>
          <a:stretch>
            <a:fillRect/>
          </a:stretch>
        </p:blipFill>
        <p:spPr>
          <a:xfrm>
            <a:off x="3774113" y="4232636"/>
            <a:ext cx="2532182" cy="11248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F5DF57-5C5C-844B-B108-4344795D2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237562"/>
            <a:ext cx="3233111" cy="1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29131-4436-A2D3-3BE8-DCF853BF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AAFDD2A-3B08-CB8E-6817-370AF250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E8827A-838D-1A1B-51AF-7914B35311F6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esta sección, se podrán gestionar todas las solicitudes de vacaciones que el colaborado pueda realizar desde su plataforma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https://people.defontana.com/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63A643-5C4E-E90D-21CC-E478A393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61"/>
          <a:stretch>
            <a:fillRect/>
          </a:stretch>
        </p:blipFill>
        <p:spPr>
          <a:xfrm>
            <a:off x="1461803" y="1995077"/>
            <a:ext cx="9268394" cy="27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E458-AFC7-C0AE-F2FA-BDEA7837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DC5F242-663A-F202-3F14-7D1CC1B6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Vacaciones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Solicitud de Vacaciones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7C9670-2E3F-FB94-446C-256557B100A7}"/>
              </a:ext>
            </a:extLst>
          </p:cNvPr>
          <p:cNvSpPr txBox="1"/>
          <p:nvPr/>
        </p:nvSpPr>
        <p:spPr>
          <a:xfrm>
            <a:off x="838200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acceder a la  sesión, el colaborador debe ingresar desde la sección </a:t>
            </a:r>
            <a:r>
              <a:rPr lang="es-CL" sz="1200" i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Módulos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Puede seleccionar Vacaciones desde el menú lateral izquierdo o desde la vista principal.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5D8FA5-DD13-F461-3B98-D1583922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9429"/>
            <a:ext cx="7101410" cy="2699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1BE58-78D7-4A82-737D-11EF3585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91" y="3389247"/>
            <a:ext cx="7101409" cy="28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78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Panorámica</PresentationFormat>
  <Paragraphs>85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Poppins</vt:lpstr>
      <vt:lpstr>Tema de Office</vt:lpstr>
      <vt:lpstr>Vacaciones Objetivo</vt:lpstr>
      <vt:lpstr>Vacaciones Paso a paso / Reporte de Vacaciones</vt:lpstr>
      <vt:lpstr>Vacaciones Paso a paso / Reporte de Vacaciones</vt:lpstr>
      <vt:lpstr>Vacaciones Paso a paso / Reporte de Vacaciones</vt:lpstr>
      <vt:lpstr>Vacaciones Paso a paso / Reporte de Vacaciones</vt:lpstr>
      <vt:lpstr>Vacaciones Paso a paso / Reporte de Vacaciones</vt:lpstr>
      <vt:lpstr>Vacaciones Paso a paso / Reporte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Paso a paso / Solicitud de Vacaciones</vt:lpstr>
      <vt:lpstr>Vacaciones Objetivo/ Provisión de Vacaciones</vt:lpstr>
      <vt:lpstr>Vacaciones Paso a paso/ Provisión de Vacaciones</vt:lpstr>
      <vt:lpstr>Vacaciones Paso a paso/ Provisión de Vacaciones</vt:lpstr>
      <vt:lpstr>Vacaciones Objetivo/ Gestión de Vacaciones</vt:lpstr>
      <vt:lpstr>Vacaciones Paso a paso/ Gestión de Vacaciones</vt:lpstr>
      <vt:lpstr>Vacaciones Paso a paso/ Gestión de Vacaciones</vt:lpstr>
      <vt:lpstr>Vacaciones Paso a paso/ Gestión de Vacaciones</vt:lpstr>
      <vt:lpstr>Vacaciones Paso a paso/ Gestión de Vacaciones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Queupil</dc:creator>
  <cp:lastModifiedBy>Francisco Queupil</cp:lastModifiedBy>
  <cp:revision>1</cp:revision>
  <dcterms:created xsi:type="dcterms:W3CDTF">2025-12-11T13:18:30Z</dcterms:created>
  <dcterms:modified xsi:type="dcterms:W3CDTF">2025-12-11T13:18:46Z</dcterms:modified>
</cp:coreProperties>
</file>