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43" r:id="rId2"/>
    <p:sldId id="344" r:id="rId3"/>
    <p:sldId id="392" r:id="rId4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ermisos Administrativos" id="{9EB5DCD2-63A3-4E53-B6C7-9606D98C5B22}">
          <p14:sldIdLst>
            <p14:sldId id="343"/>
            <p14:sldId id="344"/>
            <p14:sldId id="39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 showGuides="1">
      <p:cViewPr varScale="1">
        <p:scale>
          <a:sx n="61" d="100"/>
          <a:sy n="61" d="100"/>
        </p:scale>
        <p:origin x="102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01F11C-FCC3-3014-EA9D-C48D901150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74B0CA1-58CB-6CB8-099D-36DAF58E33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145500C-3DD3-6E3B-BB8C-6465BE713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C719F-2369-43CC-963A-075EDCA23283}" type="datetimeFigureOut">
              <a:rPr lang="es-CL" smtClean="0"/>
              <a:t>11-12-2025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7E16F2B-2637-3375-83FE-EB006F552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C145389-194A-0380-96CA-974811420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47A3-7E6B-44E5-8279-E16B2B2D8C2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73636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9BDD32-969D-38FC-6190-2C17791D1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B33FE81-6B60-2E8D-6D05-C69F6657B1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8B807BD-CE41-F19A-B9E7-98E4BA984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C719F-2369-43CC-963A-075EDCA23283}" type="datetimeFigureOut">
              <a:rPr lang="es-CL" smtClean="0"/>
              <a:t>11-12-2025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A597029-DE84-9752-3B43-C9A652DD6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81E7F28-FB14-46C4-8DB4-8CC812A40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47A3-7E6B-44E5-8279-E16B2B2D8C2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13868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80C4007-A7C0-AFFE-F2B1-3BBB9DBC27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98721F5-DF05-268D-DAFD-F9E9E8D4A5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6E05539-80D2-0C98-3249-552B212BF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C719F-2369-43CC-963A-075EDCA23283}" type="datetimeFigureOut">
              <a:rPr lang="es-CL" smtClean="0"/>
              <a:t>11-12-2025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44C85E7-708A-10B6-73DE-4F22065E9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570EAAA-7EC6-6AAA-52EB-4368D91F1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47A3-7E6B-44E5-8279-E16B2B2D8C2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63757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A89D1C-C9BA-09F9-0C01-E91A74486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883B546-AFF5-53E0-38FA-9AFEF6A633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C2EE56F-1DE6-B7F1-FA04-D46448B73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C719F-2369-43CC-963A-075EDCA23283}" type="datetimeFigureOut">
              <a:rPr lang="es-CL" smtClean="0"/>
              <a:t>11-12-2025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6BE6C80-792D-B1DB-215A-9C3631840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741B058-BA01-17D7-CB29-94C3B6FBB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47A3-7E6B-44E5-8279-E16B2B2D8C2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45200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34447E-8543-DF98-3F19-5E7C44090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A56242F-B904-583E-0EFD-3F6642CD8B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BBD8BCC-EA4F-D09E-1EAE-809FBAD49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C719F-2369-43CC-963A-075EDCA23283}" type="datetimeFigureOut">
              <a:rPr lang="es-CL" smtClean="0"/>
              <a:t>11-12-2025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81765E8-F0FE-02D3-7265-046CCD3EA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22FBA10-5032-7EC9-ACBA-3B67FB701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47A3-7E6B-44E5-8279-E16B2B2D8C2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44875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00D693-4991-C1C6-1A94-004264AE95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2D23F13-AE08-F13B-A607-9A135E9A81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76E2BD8-6471-6B8A-A99F-9910EA2E8C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0CFA510-03A7-AB6D-F8AC-D3B7CF941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C719F-2369-43CC-963A-075EDCA23283}" type="datetimeFigureOut">
              <a:rPr lang="es-CL" smtClean="0"/>
              <a:t>11-12-2025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2106072-164C-E19B-478F-C2DC528FE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8D95B7F-BA04-FF60-A4FF-8F2F59A5D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47A3-7E6B-44E5-8279-E16B2B2D8C2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53364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377527-213E-866E-AF76-2B88692A7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E3E1CEE-1325-5437-19FF-874AE3CAF9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9F82C6D-BCFD-7C33-2E3D-03088D0250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D3D182F-6DB7-3563-10AF-DA102B0962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B6A7660-9C09-97E1-09FA-DF1DD4998C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4D304B3-39B0-99D2-B154-C869B6F1F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C719F-2369-43CC-963A-075EDCA23283}" type="datetimeFigureOut">
              <a:rPr lang="es-CL" smtClean="0"/>
              <a:t>11-12-2025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FF3D398-B92F-A30B-4EBE-06A230AF9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32B99F7-8E94-4DA7-214E-ABEE74E31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47A3-7E6B-44E5-8279-E16B2B2D8C2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09235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BC7DC1-5E6E-5F90-DDB5-10BA839BF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47F80F8-0AB5-822B-A930-3F6068FF8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C719F-2369-43CC-963A-075EDCA23283}" type="datetimeFigureOut">
              <a:rPr lang="es-CL" smtClean="0"/>
              <a:t>11-12-2025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556A423-6631-8051-26B3-0A7AC6695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2A57799-E031-C573-6D5F-8FAE137F0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47A3-7E6B-44E5-8279-E16B2B2D8C2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52114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CAE22E5-48C0-DA3A-7542-1CC92CD79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C719F-2369-43CC-963A-075EDCA23283}" type="datetimeFigureOut">
              <a:rPr lang="es-CL" smtClean="0"/>
              <a:t>11-12-2025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2DBA789-731B-E8F4-3A09-A5A20485E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17ADB1B-A659-970E-0986-A2A5B714D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47A3-7E6B-44E5-8279-E16B2B2D8C2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7807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30C07B-D69C-49C0-5B77-B6C2FC6B0D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8E81C45-4570-874B-FBDA-7DDD5BDF7B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A263098-9B26-95F0-CF53-BB140F17B9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130AE21-6FAE-41D1-AE4E-D3C323DD26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C719F-2369-43CC-963A-075EDCA23283}" type="datetimeFigureOut">
              <a:rPr lang="es-CL" smtClean="0"/>
              <a:t>11-12-2025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0D46436-A405-0B02-0925-29A29F508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CF849F3-E169-55B1-D457-630509859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47A3-7E6B-44E5-8279-E16B2B2D8C2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75237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7717C3-0BC1-9A82-8FA6-46DE852D7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FA4F1B6-2E63-397A-C71D-946A8160BD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2878C8C-6BD2-AAEE-CBAA-179E3ECC02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9DFAC61-A479-9036-3A21-2B7C99A6B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C719F-2369-43CC-963A-075EDCA23283}" type="datetimeFigureOut">
              <a:rPr lang="es-CL" smtClean="0"/>
              <a:t>11-12-2025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89AF87E-32B6-4E90-D7B6-2ADE7F73F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36108F3-E5B2-05E6-ADC3-76CE226F7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47A3-7E6B-44E5-8279-E16B2B2D8C2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59633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FDD6700-90AF-22CA-A3D2-E482541B91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706D76A-C0B7-F7CB-BAD6-4279C22D02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CF296AD-9D2C-9F88-FAC3-34CF035C26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4C719F-2369-43CC-963A-075EDCA23283}" type="datetimeFigureOut">
              <a:rPr lang="es-CL" smtClean="0"/>
              <a:t>11-12-2025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C96D736-8ADF-0872-FA7E-172B3AB38F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3272A14-68D0-CF7D-B5C8-67A361D32D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E947A3-7E6B-44E5-8279-E16B2B2D8C2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9503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375F2B-B659-D9E2-D8DD-C32F3D008B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A62367C5-046A-72D9-0A36-41ADB5030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2879"/>
            <a:ext cx="10515600" cy="993674"/>
          </a:xfrm>
        </p:spPr>
        <p:txBody>
          <a:bodyPr>
            <a:normAutofit/>
          </a:bodyPr>
          <a:lstStyle/>
          <a:p>
            <a:r>
              <a:rPr lang="es-CL" sz="2800" b="1">
                <a:solidFill>
                  <a:srgbClr val="00B05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Permisos Administrativos</a:t>
            </a:r>
            <a:br>
              <a:rPr lang="es-CL" sz="2800" b="1">
                <a:solidFill>
                  <a:srgbClr val="00B050"/>
                </a:solidFill>
                <a:latin typeface="Poppins" panose="00000500000000000000" pitchFamily="2" charset="0"/>
                <a:cs typeface="Poppins" panose="00000500000000000000" pitchFamily="2" charset="0"/>
              </a:rPr>
            </a:br>
            <a:r>
              <a:rPr lang="es-CL" sz="1800" b="1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Objetivo</a:t>
            </a:r>
            <a:endParaRPr lang="es-CL" sz="1800">
              <a:solidFill>
                <a:srgbClr val="595959"/>
              </a:solidFill>
              <a:highlight>
                <a:srgbClr val="FFFF00"/>
              </a:highlight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BA5E4A91-8594-574E-A1A4-49AE50B1A3ED}"/>
              </a:ext>
            </a:extLst>
          </p:cNvPr>
          <p:cNvSpPr txBox="1"/>
          <p:nvPr/>
        </p:nvSpPr>
        <p:spPr>
          <a:xfrm>
            <a:off x="838200" y="1416553"/>
            <a:ext cx="1028345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sz="120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Esta sección le permite al usuario administrador, poder crear todo tipo de permisos según las políticas de cada organización. Podrá gestionar las solicitudes, asignar aprobadores, crear un certificado/documento que contenga la información de dicha solicitud (</a:t>
            </a:r>
            <a:r>
              <a:rPr lang="es-CL" sz="1200" err="1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n°</a:t>
            </a:r>
            <a:r>
              <a:rPr lang="es-CL" sz="120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de días a tomar, saldo, etc.) y también, crear solicitudes de permisos para lo casos en que el colaborador no pueda realizar dicha acción.</a:t>
            </a:r>
          </a:p>
          <a:p>
            <a:pPr algn="just"/>
            <a:endParaRPr lang="es-CL" sz="1200">
              <a:solidFill>
                <a:srgbClr val="595959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just"/>
            <a:endParaRPr lang="es-CL" sz="1200">
              <a:solidFill>
                <a:srgbClr val="595959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just"/>
            <a:r>
              <a:rPr lang="es-CL" sz="120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Según lo que indica la Dirección del Trabajo; a diferencia del sector público, el empleador no está obligado a administrar permisos si estos no se encuentran previamente pactados. (</a:t>
            </a:r>
            <a:r>
              <a:rPr lang="es-CL" sz="1200" err="1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ej</a:t>
            </a:r>
            <a:r>
              <a:rPr lang="es-CL" sz="120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: convenio colectivo)</a:t>
            </a:r>
          </a:p>
          <a:p>
            <a:pPr algn="just"/>
            <a:endParaRPr lang="es-CL" sz="1200">
              <a:solidFill>
                <a:srgbClr val="595959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just"/>
            <a:r>
              <a:rPr lang="es-CL" sz="120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Este es un beneficio voluntario, el cual debe considerar de lunes a viernes; exceptuando días festivos. Además, antes de poder ejecutarse, es sumamente importante contar con una autorización previa del empleador.</a:t>
            </a:r>
          </a:p>
        </p:txBody>
      </p:sp>
      <p:pic>
        <p:nvPicPr>
          <p:cNvPr id="19" name="Gráfico 18" descr="Calendario giratorio con relleno sólido">
            <a:extLst>
              <a:ext uri="{FF2B5EF4-FFF2-40B4-BE49-F238E27FC236}">
                <a16:creationId xmlns:a16="http://schemas.microsoft.com/office/drawing/2014/main" id="{96CE61FC-A8E6-F5E1-0E38-2C1498A250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69295" y="536668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387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526796-CB10-5B7C-FFC6-CD5EFC9CFA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F3337D66-B95A-28CB-2269-42833937D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2879"/>
            <a:ext cx="10515600" cy="993674"/>
          </a:xfrm>
        </p:spPr>
        <p:txBody>
          <a:bodyPr>
            <a:normAutofit/>
          </a:bodyPr>
          <a:lstStyle/>
          <a:p>
            <a:r>
              <a:rPr lang="es-CL" sz="2800" b="1">
                <a:solidFill>
                  <a:srgbClr val="00B05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Permisos Administrativos</a:t>
            </a:r>
            <a:br>
              <a:rPr lang="es-CL" sz="2800" b="1">
                <a:solidFill>
                  <a:srgbClr val="00B050"/>
                </a:solidFill>
                <a:latin typeface="Poppins" panose="00000500000000000000" pitchFamily="2" charset="0"/>
                <a:cs typeface="Poppins" panose="00000500000000000000" pitchFamily="2" charset="0"/>
              </a:rPr>
            </a:br>
            <a:r>
              <a:rPr lang="es-CL" sz="1800" b="1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Paso a paso</a:t>
            </a:r>
            <a:endParaRPr lang="es-CL" sz="1800">
              <a:solidFill>
                <a:srgbClr val="595959"/>
              </a:solidFill>
              <a:highlight>
                <a:srgbClr val="FFFF00"/>
              </a:highlight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B86405B3-DB09-A2E2-1977-C2AACE58B3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4738" y="1984438"/>
            <a:ext cx="10092358" cy="3351425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8796E94D-9347-9FE1-D9AF-5A61235E89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62785" y="4962893"/>
            <a:ext cx="758939" cy="1472228"/>
          </a:xfrm>
          <a:prstGeom prst="rect">
            <a:avLst/>
          </a:prstGeom>
        </p:spPr>
      </p:pic>
      <p:sp>
        <p:nvSpPr>
          <p:cNvPr id="8" name="Elipse 7">
            <a:extLst>
              <a:ext uri="{FF2B5EF4-FFF2-40B4-BE49-F238E27FC236}">
                <a16:creationId xmlns:a16="http://schemas.microsoft.com/office/drawing/2014/main" id="{2CD21B6E-D31D-5F9E-2567-22ECF89CD38C}"/>
              </a:ext>
            </a:extLst>
          </p:cNvPr>
          <p:cNvSpPr/>
          <p:nvPr/>
        </p:nvSpPr>
        <p:spPr>
          <a:xfrm>
            <a:off x="8321837" y="4885641"/>
            <a:ext cx="1637064" cy="1549480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2A79E10D-464A-BBC6-FE04-E462784F7B13}"/>
              </a:ext>
            </a:extLst>
          </p:cNvPr>
          <p:cNvCxnSpPr>
            <a:cxnSpLocks/>
          </p:cNvCxnSpPr>
          <p:nvPr/>
        </p:nvCxnSpPr>
        <p:spPr>
          <a:xfrm flipV="1">
            <a:off x="8661692" y="3616251"/>
            <a:ext cx="2143537" cy="1412949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E2D2705B-1B04-3637-BD71-1306694E20FA}"/>
              </a:ext>
            </a:extLst>
          </p:cNvPr>
          <p:cNvCxnSpPr>
            <a:cxnSpLocks/>
          </p:cNvCxnSpPr>
          <p:nvPr/>
        </p:nvCxnSpPr>
        <p:spPr>
          <a:xfrm flipV="1">
            <a:off x="9932118" y="3616251"/>
            <a:ext cx="862078" cy="2222162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0" name="CuadroTexto 19">
            <a:extLst>
              <a:ext uri="{FF2B5EF4-FFF2-40B4-BE49-F238E27FC236}">
                <a16:creationId xmlns:a16="http://schemas.microsoft.com/office/drawing/2014/main" id="{04FBEFE2-B3DF-FED4-8A9E-FD0D8E2F4628}"/>
              </a:ext>
            </a:extLst>
          </p:cNvPr>
          <p:cNvSpPr txBox="1"/>
          <p:nvPr/>
        </p:nvSpPr>
        <p:spPr>
          <a:xfrm>
            <a:off x="838200" y="1408469"/>
            <a:ext cx="99017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sz="120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Ruta: Haz clic en el ícono del módulo &gt; luego en Asistencia sección “Permisos Administrativos”.</a:t>
            </a:r>
          </a:p>
        </p:txBody>
      </p:sp>
    </p:spTree>
    <p:extLst>
      <p:ext uri="{BB962C8B-B14F-4D97-AF65-F5344CB8AC3E}">
        <p14:creationId xmlns:p14="http://schemas.microsoft.com/office/powerpoint/2010/main" val="835750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D7B374-0642-D4DC-FFBB-66A5A8EBC0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947D417B-5872-FEE9-6E04-57DFB5F34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2879"/>
            <a:ext cx="10515600" cy="993674"/>
          </a:xfrm>
        </p:spPr>
        <p:txBody>
          <a:bodyPr>
            <a:normAutofit/>
          </a:bodyPr>
          <a:lstStyle/>
          <a:p>
            <a:r>
              <a:rPr lang="es-CL" sz="2800" b="1">
                <a:solidFill>
                  <a:srgbClr val="00B05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Permisos Administrativos</a:t>
            </a:r>
            <a:br>
              <a:rPr lang="es-CL" sz="2800" b="1">
                <a:solidFill>
                  <a:srgbClr val="00B050"/>
                </a:solidFill>
                <a:latin typeface="Poppins" panose="00000500000000000000" pitchFamily="2" charset="0"/>
                <a:cs typeface="Poppins" panose="00000500000000000000" pitchFamily="2" charset="0"/>
              </a:rPr>
            </a:br>
            <a:r>
              <a:rPr lang="es-CL" sz="1800" b="1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Paso a paso</a:t>
            </a:r>
            <a:endParaRPr lang="es-CL" sz="1800">
              <a:solidFill>
                <a:srgbClr val="595959"/>
              </a:solidFill>
              <a:highlight>
                <a:srgbClr val="FFFF00"/>
              </a:highlight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027DA7A0-603E-81B8-3E79-38672ADC635D}"/>
              </a:ext>
            </a:extLst>
          </p:cNvPr>
          <p:cNvSpPr txBox="1"/>
          <p:nvPr/>
        </p:nvSpPr>
        <p:spPr>
          <a:xfrm>
            <a:off x="838200" y="1408469"/>
            <a:ext cx="99017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sz="120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La vista posibilita la oportunidad de poder realizar distintas acciones para la gestión diaria del administrador.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4EA7B2F3-2960-F772-8290-09EB222AA44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227" t="21122" r="86531" b="18329"/>
          <a:stretch>
            <a:fillRect/>
          </a:stretch>
        </p:blipFill>
        <p:spPr>
          <a:xfrm>
            <a:off x="1307606" y="3249624"/>
            <a:ext cx="321675" cy="389365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7A7C35D8-8EE6-8C40-F5E3-B78D6FB7FB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6810" y="1767653"/>
            <a:ext cx="9891939" cy="1348013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F92D5CCB-F48D-21B1-740D-E11DE889491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57123" t="22622" r="11189" b="17273"/>
          <a:stretch>
            <a:fillRect/>
          </a:stretch>
        </p:blipFill>
        <p:spPr>
          <a:xfrm>
            <a:off x="1098323" y="5782638"/>
            <a:ext cx="803018" cy="311849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4D154EF6-E547-A25F-B56A-3638A5BF64E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4304" t="12433" r="74022" b="14255"/>
          <a:stretch>
            <a:fillRect/>
          </a:stretch>
        </p:blipFill>
        <p:spPr>
          <a:xfrm>
            <a:off x="1274077" y="3712829"/>
            <a:ext cx="385849" cy="496092"/>
          </a:xfrm>
          <a:prstGeom prst="rect">
            <a:avLst/>
          </a:prstGeom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id="{85B0B449-F9D5-53AC-BE88-35634B40E1C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4727" t="18543" r="62764" b="14255"/>
          <a:stretch>
            <a:fillRect/>
          </a:stretch>
        </p:blipFill>
        <p:spPr>
          <a:xfrm>
            <a:off x="1220568" y="4223285"/>
            <a:ext cx="456468" cy="502116"/>
          </a:xfrm>
          <a:prstGeom prst="rect">
            <a:avLst/>
          </a:prstGeom>
        </p:spPr>
      </p:pic>
      <p:pic>
        <p:nvPicPr>
          <p:cNvPr id="16" name="Imagen 15">
            <a:extLst>
              <a:ext uri="{FF2B5EF4-FFF2-40B4-BE49-F238E27FC236}">
                <a16:creationId xmlns:a16="http://schemas.microsoft.com/office/drawing/2014/main" id="{A3C26A09-FE57-3C12-A878-878F10F6921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5568" t="18542" r="51923" b="14394"/>
          <a:stretch>
            <a:fillRect/>
          </a:stretch>
        </p:blipFill>
        <p:spPr>
          <a:xfrm>
            <a:off x="1225069" y="4697330"/>
            <a:ext cx="422283" cy="463551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FB19B886-E196-B2E2-B4EF-0D6E9A6E1B6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7660" t="14470" r="41082" b="20371"/>
          <a:stretch>
            <a:fillRect/>
          </a:stretch>
        </p:blipFill>
        <p:spPr>
          <a:xfrm>
            <a:off x="1231994" y="5148236"/>
            <a:ext cx="415467" cy="492349"/>
          </a:xfrm>
          <a:prstGeom prst="rect">
            <a:avLst/>
          </a:prstGeom>
        </p:spPr>
      </p:pic>
      <p:pic>
        <p:nvPicPr>
          <p:cNvPr id="18" name="Imagen 17">
            <a:extLst>
              <a:ext uri="{FF2B5EF4-FFF2-40B4-BE49-F238E27FC236}">
                <a16:creationId xmlns:a16="http://schemas.microsoft.com/office/drawing/2014/main" id="{8585111E-D306-00AC-2103-D6A95AA2B4B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88105" t="14470" b="14394"/>
          <a:stretch>
            <a:fillRect/>
          </a:stretch>
        </p:blipFill>
        <p:spPr>
          <a:xfrm>
            <a:off x="1363117" y="6149232"/>
            <a:ext cx="382252" cy="468042"/>
          </a:xfrm>
          <a:prstGeom prst="rect">
            <a:avLst/>
          </a:prstGeom>
        </p:spPr>
      </p:pic>
      <p:sp>
        <p:nvSpPr>
          <p:cNvPr id="21" name="CuadroTexto 20">
            <a:extLst>
              <a:ext uri="{FF2B5EF4-FFF2-40B4-BE49-F238E27FC236}">
                <a16:creationId xmlns:a16="http://schemas.microsoft.com/office/drawing/2014/main" id="{C0636960-CC4F-5465-48F8-BE2345783E85}"/>
              </a:ext>
            </a:extLst>
          </p:cNvPr>
          <p:cNvSpPr txBox="1"/>
          <p:nvPr/>
        </p:nvSpPr>
        <p:spPr>
          <a:xfrm>
            <a:off x="1901341" y="3320836"/>
            <a:ext cx="57799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sz="105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Permite definir un flujo de aprobación para uno o más colaboradores</a:t>
            </a:r>
            <a:r>
              <a:rPr lang="es-CL" sz="110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. 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77945557-E992-DACB-EF20-5D5373A14E88}"/>
              </a:ext>
            </a:extLst>
          </p:cNvPr>
          <p:cNvSpPr txBox="1"/>
          <p:nvPr/>
        </p:nvSpPr>
        <p:spPr>
          <a:xfrm>
            <a:off x="1901341" y="3819807"/>
            <a:ext cx="780573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sz="105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Permite crear premisos y asígnale una de las 2 categorías que viene por defecto.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50502A23-1400-37D2-FBA0-726A8D8F548B}"/>
              </a:ext>
            </a:extLst>
          </p:cNvPr>
          <p:cNvSpPr txBox="1"/>
          <p:nvPr/>
        </p:nvSpPr>
        <p:spPr>
          <a:xfrm>
            <a:off x="1901341" y="4311854"/>
            <a:ext cx="577992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sz="105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Permite al administrador iniciar solicitudes de permisos.</a:t>
            </a: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68DAD885-854B-6C92-745D-F52C5741F586}"/>
              </a:ext>
            </a:extLst>
          </p:cNvPr>
          <p:cNvSpPr txBox="1"/>
          <p:nvPr/>
        </p:nvSpPr>
        <p:spPr>
          <a:xfrm>
            <a:off x="1901341" y="4808866"/>
            <a:ext cx="577992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sz="105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Permite crear formatos de documentos que respalden la solicitud.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9DA7D3FF-1636-65BA-99B6-DE793B14F66D}"/>
              </a:ext>
            </a:extLst>
          </p:cNvPr>
          <p:cNvSpPr txBox="1"/>
          <p:nvPr/>
        </p:nvSpPr>
        <p:spPr>
          <a:xfrm>
            <a:off x="1901341" y="5265335"/>
            <a:ext cx="827931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sz="105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Permite la descarga de reportes de </a:t>
            </a:r>
            <a:r>
              <a:rPr lang="es-CL" sz="1050" i="1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Permisos, Categorías </a:t>
            </a:r>
            <a:r>
              <a:rPr lang="es-CL" sz="105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y </a:t>
            </a:r>
            <a:r>
              <a:rPr lang="es-CL" sz="1050" i="1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Aprobadores </a:t>
            </a:r>
            <a:r>
              <a:rPr lang="es-CL" sz="105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. 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8197F811-667C-7926-8170-B0CB167078A6}"/>
              </a:ext>
            </a:extLst>
          </p:cNvPr>
          <p:cNvSpPr txBox="1"/>
          <p:nvPr/>
        </p:nvSpPr>
        <p:spPr>
          <a:xfrm>
            <a:off x="1901341" y="5795936"/>
            <a:ext cx="707435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sz="105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Permite sincronizar las licencias médicas mediante la incorporación de credenciales. 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A1D05C4C-2F9B-9867-4A97-BC007D993021}"/>
              </a:ext>
            </a:extLst>
          </p:cNvPr>
          <p:cNvSpPr txBox="1"/>
          <p:nvPr/>
        </p:nvSpPr>
        <p:spPr>
          <a:xfrm>
            <a:off x="1901341" y="6232258"/>
            <a:ext cx="473975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sz="105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Permite la actualización de datos. </a:t>
            </a:r>
          </a:p>
        </p:txBody>
      </p:sp>
      <p:sp>
        <p:nvSpPr>
          <p:cNvPr id="30" name="Rectángulo: esquinas redondeadas 29">
            <a:extLst>
              <a:ext uri="{FF2B5EF4-FFF2-40B4-BE49-F238E27FC236}">
                <a16:creationId xmlns:a16="http://schemas.microsoft.com/office/drawing/2014/main" id="{48DD36F7-AC7B-635C-C0B0-D7AA1CC800E8}"/>
              </a:ext>
            </a:extLst>
          </p:cNvPr>
          <p:cNvSpPr/>
          <p:nvPr/>
        </p:nvSpPr>
        <p:spPr>
          <a:xfrm>
            <a:off x="1056811" y="3262534"/>
            <a:ext cx="9891938" cy="331097"/>
          </a:xfrm>
          <a:prstGeom prst="roundRect">
            <a:avLst>
              <a:gd name="adj" fmla="val 6878"/>
            </a:avLst>
          </a:prstGeom>
          <a:noFill/>
          <a:ln w="190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1" name="Rectángulo: esquinas redondeadas 30">
            <a:extLst>
              <a:ext uri="{FF2B5EF4-FFF2-40B4-BE49-F238E27FC236}">
                <a16:creationId xmlns:a16="http://schemas.microsoft.com/office/drawing/2014/main" id="{C4221E75-BE9F-FC46-C804-968702195717}"/>
              </a:ext>
            </a:extLst>
          </p:cNvPr>
          <p:cNvSpPr/>
          <p:nvPr/>
        </p:nvSpPr>
        <p:spPr>
          <a:xfrm>
            <a:off x="1040430" y="3777163"/>
            <a:ext cx="9931002" cy="337768"/>
          </a:xfrm>
          <a:prstGeom prst="roundRect">
            <a:avLst>
              <a:gd name="adj" fmla="val 6878"/>
            </a:avLst>
          </a:prstGeom>
          <a:noFill/>
          <a:ln w="190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2" name="Rectángulo: esquinas redondeadas 31">
            <a:extLst>
              <a:ext uri="{FF2B5EF4-FFF2-40B4-BE49-F238E27FC236}">
                <a16:creationId xmlns:a16="http://schemas.microsoft.com/office/drawing/2014/main" id="{D219384C-8367-E29B-B38E-8F7B3A5659EF}"/>
              </a:ext>
            </a:extLst>
          </p:cNvPr>
          <p:cNvSpPr/>
          <p:nvPr/>
        </p:nvSpPr>
        <p:spPr>
          <a:xfrm>
            <a:off x="1061366" y="4264202"/>
            <a:ext cx="9910066" cy="320436"/>
          </a:xfrm>
          <a:prstGeom prst="roundRect">
            <a:avLst>
              <a:gd name="adj" fmla="val 6878"/>
            </a:avLst>
          </a:prstGeom>
          <a:noFill/>
          <a:ln w="190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3" name="Rectángulo: esquinas redondeadas 32">
            <a:extLst>
              <a:ext uri="{FF2B5EF4-FFF2-40B4-BE49-F238E27FC236}">
                <a16:creationId xmlns:a16="http://schemas.microsoft.com/office/drawing/2014/main" id="{EFFCB0F8-A9E7-1037-9BAE-564AB6D23187}"/>
              </a:ext>
            </a:extLst>
          </p:cNvPr>
          <p:cNvSpPr/>
          <p:nvPr/>
        </p:nvSpPr>
        <p:spPr>
          <a:xfrm>
            <a:off x="1040430" y="4753584"/>
            <a:ext cx="9931002" cy="317165"/>
          </a:xfrm>
          <a:prstGeom prst="roundRect">
            <a:avLst>
              <a:gd name="adj" fmla="val 6878"/>
            </a:avLst>
          </a:prstGeom>
          <a:noFill/>
          <a:ln w="190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4" name="Rectángulo: esquinas redondeadas 33">
            <a:extLst>
              <a:ext uri="{FF2B5EF4-FFF2-40B4-BE49-F238E27FC236}">
                <a16:creationId xmlns:a16="http://schemas.microsoft.com/office/drawing/2014/main" id="{55739B78-5150-5221-1576-76155CD8F738}"/>
              </a:ext>
            </a:extLst>
          </p:cNvPr>
          <p:cNvSpPr/>
          <p:nvPr/>
        </p:nvSpPr>
        <p:spPr>
          <a:xfrm>
            <a:off x="1040430" y="5244305"/>
            <a:ext cx="9931002" cy="327098"/>
          </a:xfrm>
          <a:prstGeom prst="roundRect">
            <a:avLst>
              <a:gd name="adj" fmla="val 6878"/>
            </a:avLst>
          </a:prstGeom>
          <a:noFill/>
          <a:ln w="190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5" name="Rectángulo: esquinas redondeadas 34">
            <a:extLst>
              <a:ext uri="{FF2B5EF4-FFF2-40B4-BE49-F238E27FC236}">
                <a16:creationId xmlns:a16="http://schemas.microsoft.com/office/drawing/2014/main" id="{B0F7A587-A2EB-408B-F9F6-69FFB3AA5B8E}"/>
              </a:ext>
            </a:extLst>
          </p:cNvPr>
          <p:cNvSpPr/>
          <p:nvPr/>
        </p:nvSpPr>
        <p:spPr>
          <a:xfrm>
            <a:off x="1050898" y="5735025"/>
            <a:ext cx="9931002" cy="337768"/>
          </a:xfrm>
          <a:prstGeom prst="roundRect">
            <a:avLst>
              <a:gd name="adj" fmla="val 6878"/>
            </a:avLst>
          </a:prstGeom>
          <a:noFill/>
          <a:ln w="190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6" name="Rectángulo: esquinas redondeadas 35">
            <a:extLst>
              <a:ext uri="{FF2B5EF4-FFF2-40B4-BE49-F238E27FC236}">
                <a16:creationId xmlns:a16="http://schemas.microsoft.com/office/drawing/2014/main" id="{C668213F-210F-CB73-5244-00FAACBA11E6}"/>
              </a:ext>
            </a:extLst>
          </p:cNvPr>
          <p:cNvSpPr/>
          <p:nvPr/>
        </p:nvSpPr>
        <p:spPr>
          <a:xfrm>
            <a:off x="1050898" y="6210985"/>
            <a:ext cx="9931002" cy="311849"/>
          </a:xfrm>
          <a:prstGeom prst="roundRect">
            <a:avLst>
              <a:gd name="adj" fmla="val 6878"/>
            </a:avLst>
          </a:prstGeom>
          <a:noFill/>
          <a:ln w="190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648075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272</Words>
  <Application>Microsoft Office PowerPoint</Application>
  <PresentationFormat>Panorámica</PresentationFormat>
  <Paragraphs>18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Poppins</vt:lpstr>
      <vt:lpstr>Tema de Office</vt:lpstr>
      <vt:lpstr>Permisos Administrativos Objetivo</vt:lpstr>
      <vt:lpstr>Permisos Administrativos Paso a paso</vt:lpstr>
      <vt:lpstr>Permisos Administrativos Paso a paso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Francisco Queupil</dc:creator>
  <cp:lastModifiedBy>Francisco Queupil</cp:lastModifiedBy>
  <cp:revision>1</cp:revision>
  <dcterms:created xsi:type="dcterms:W3CDTF">2025-12-11T13:19:00Z</dcterms:created>
  <dcterms:modified xsi:type="dcterms:W3CDTF">2025-12-11T13:19:17Z</dcterms:modified>
</cp:coreProperties>
</file>